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90"/>
  </p:notesMasterIdLst>
  <p:handoutMasterIdLst>
    <p:handoutMasterId r:id="rId91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2" r:id="rId21"/>
    <p:sldId id="483" r:id="rId22"/>
    <p:sldId id="484" r:id="rId23"/>
    <p:sldId id="481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500" r:id="rId39"/>
    <p:sldId id="499" r:id="rId40"/>
    <p:sldId id="501" r:id="rId41"/>
    <p:sldId id="502" r:id="rId42"/>
    <p:sldId id="503" r:id="rId43"/>
    <p:sldId id="504" r:id="rId44"/>
    <p:sldId id="505" r:id="rId45"/>
    <p:sldId id="506" r:id="rId46"/>
    <p:sldId id="507" r:id="rId47"/>
    <p:sldId id="508" r:id="rId48"/>
    <p:sldId id="509" r:id="rId49"/>
    <p:sldId id="510" r:id="rId50"/>
    <p:sldId id="511" r:id="rId51"/>
    <p:sldId id="512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6" r:id="rId64"/>
    <p:sldId id="524" r:id="rId65"/>
    <p:sldId id="527" r:id="rId66"/>
    <p:sldId id="528" r:id="rId67"/>
    <p:sldId id="529" r:id="rId68"/>
    <p:sldId id="530" r:id="rId69"/>
    <p:sldId id="531" r:id="rId70"/>
    <p:sldId id="532" r:id="rId71"/>
    <p:sldId id="525" r:id="rId72"/>
    <p:sldId id="533" r:id="rId73"/>
    <p:sldId id="534" r:id="rId74"/>
    <p:sldId id="535" r:id="rId75"/>
    <p:sldId id="536" r:id="rId76"/>
    <p:sldId id="537" r:id="rId77"/>
    <p:sldId id="542" r:id="rId78"/>
    <p:sldId id="539" r:id="rId79"/>
    <p:sldId id="541" r:id="rId80"/>
    <p:sldId id="543" r:id="rId81"/>
    <p:sldId id="544" r:id="rId82"/>
    <p:sldId id="545" r:id="rId83"/>
    <p:sldId id="546" r:id="rId84"/>
    <p:sldId id="547" r:id="rId85"/>
    <p:sldId id="548" r:id="rId86"/>
    <p:sldId id="549" r:id="rId87"/>
    <p:sldId id="550" r:id="rId88"/>
    <p:sldId id="551" r:id="rId89"/>
  </p:sldIdLst>
  <p:sldSz cx="9144000" cy="6858000" type="screen4x3"/>
  <p:notesSz cx="9928225" cy="6797675"/>
  <p:custDataLst>
    <p:tags r:id="rId9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6E8"/>
    <a:srgbClr val="EAEB87"/>
    <a:srgbClr val="C1D6FF"/>
    <a:srgbClr val="F5FC9A"/>
    <a:srgbClr val="B21212"/>
    <a:srgbClr val="6699FF"/>
    <a:srgbClr val="A7C4FF"/>
    <a:srgbClr val="F5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6" autoAdjust="0"/>
    <p:restoredTop sz="90276" autoAdjust="0"/>
  </p:normalViewPr>
  <p:slideViewPr>
    <p:cSldViewPr>
      <p:cViewPr varScale="1">
        <p:scale>
          <a:sx n="79" d="100"/>
          <a:sy n="79" d="100"/>
        </p:scale>
        <p:origin x="120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gs" Target="tags/tag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4449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7687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8148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2148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434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0490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4696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758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55362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8541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62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415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10111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665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24121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51937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87757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9994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5169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67047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09177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8520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8709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4705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194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64779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53389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3219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5775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86733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57115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1605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7818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04527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1905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39420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5211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141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53436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00327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918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0916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707200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545194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03123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146510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03047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3343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66892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994732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30043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542848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89045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1489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25473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69797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99042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6276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46664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082438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11014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29027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12105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157178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982061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21309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520992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2557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16956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785503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151028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03470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06186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8842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6.xml"/><Relationship Id="rId3" Type="http://schemas.openxmlformats.org/officeDocument/2006/relationships/slide" Target="../slides/slide16.xml"/><Relationship Id="rId7" Type="http://schemas.openxmlformats.org/officeDocument/2006/relationships/slide" Target="../slides/slide4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10" Type="http://schemas.openxmlformats.org/officeDocument/2006/relationships/image" Target="../media/image2.jpeg"/><Relationship Id="rId4" Type="http://schemas.openxmlformats.org/officeDocument/2006/relationships/slide" Target="../slides/slide22.xml"/><Relationship Id="rId9" Type="http://schemas.openxmlformats.org/officeDocument/2006/relationships/slide" Target="../slides/slide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2696"/>
            <a:ext cx="92771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18.1 – Introducing Polymers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064861" y="692696"/>
            <a:ext cx="83411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18.3 – Addition Polymerisation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1928615" y="692696"/>
            <a:ext cx="109631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18.3 – Condensation Polymerisation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3054568" y="692696"/>
            <a:ext cx="87319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18.4 – Synthetic Polymers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3957403" y="691790"/>
            <a:ext cx="43914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18.5 – Plastics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4426183" y="691790"/>
            <a:ext cx="86409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18.6 – Food Macromolecules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rId8" action="ppaction://hlinksldjump"/>
          </p:cNvPr>
          <p:cNvSpPr/>
          <p:nvPr userDrawn="1"/>
        </p:nvSpPr>
        <p:spPr>
          <a:xfrm>
            <a:off x="5319917" y="692696"/>
            <a:ext cx="87863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18.7 – Food Macromolecules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 Same Side Corner Rectangle 13">
            <a:hlinkClick r:id="rId9" action="ppaction://hlinksldjump"/>
          </p:cNvPr>
          <p:cNvSpPr/>
          <p:nvPr userDrawn="1"/>
        </p:nvSpPr>
        <p:spPr>
          <a:xfrm>
            <a:off x="6228184" y="691790"/>
            <a:ext cx="88099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18.8 –Macromolecules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8/18.1%20-%20Synthetic%20Polymers.mp4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8.xml"/><Relationship Id="rId4" Type="http://schemas.openxmlformats.org/officeDocument/2006/relationships/hyperlink" Target="Unit%2018/18.1%20&#8211;%20Introducing%20Polymers.doc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2%20&#8211;%20Addition%20Polymerisation.doc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hyperlink" Target="Unit%2018/18.3%20-%20Making%20Nylon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image" Target="../media/image2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3%20&#8211;%20Condensation%20Polymerisation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5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4%20&#8211;%20Making%20use%20of%20synthetic%20polymers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7.xml"/><Relationship Id="rId4" Type="http://schemas.openxmlformats.org/officeDocument/2006/relationships/hyperlink" Target="Unit%2018/18.5%20-%20Problems%20with%20Plastics.mp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7.xml"/><Relationship Id="rId4" Type="http://schemas.openxmlformats.org/officeDocument/2006/relationships/image" Target="../media/image4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5%20&#8211;%20Plastics%20-%20here%20to%20stay.docx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slide" Target="slide79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image" Target="../media/image5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6%20&#8211;%20The%20Macromolecules%20in%20Food.docx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1.xml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1.xm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8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1.xml"/><Relationship Id="rId4" Type="http://schemas.openxmlformats.org/officeDocument/2006/relationships/image" Target="../media/image6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1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7%20-%20Macromolecules.mp4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7%20&#8211;%20The%20Macromolecules%20in%20Food.docx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65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3.xml"/><Relationship Id="rId5" Type="http://schemas.openxmlformats.org/officeDocument/2006/relationships/hyperlink" Target="Unit%2018/18.8%20-%20Digestion%20by%20enzymes.mp4" TargetMode="External"/><Relationship Id="rId4" Type="http://schemas.openxmlformats.org/officeDocument/2006/relationships/image" Target="../media/image6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Unit%2018/18.8%20&#8211;%20Breaking%20Down%20the%20Macromolecules.docx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18 - Polymers</a:t>
            </a:r>
            <a:endParaRPr lang="en-GB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18.1 – Introducing Polymers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What </a:t>
            </a:r>
            <a:r>
              <a:rPr lang="en-US" sz="2100" b="1" dirty="0">
                <a:solidFill>
                  <a:srgbClr val="C00000"/>
                </a:solidFill>
              </a:rPr>
              <a:t>is a polymer?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A polymer is any substance containing very large molecules, </a:t>
            </a:r>
            <a:r>
              <a:rPr lang="en-US" sz="2100" dirty="0" smtClean="0"/>
              <a:t>formed when </a:t>
            </a:r>
            <a:r>
              <a:rPr lang="en-US" sz="2100" dirty="0"/>
              <a:t>lots of small molecules join </a:t>
            </a:r>
            <a:r>
              <a:rPr lang="en-US" sz="2100" dirty="0" smtClean="0"/>
              <a:t>together. For </a:t>
            </a:r>
            <a:r>
              <a:rPr lang="en-US" sz="2100" dirty="0"/>
              <a:t>example, look what happens when </a:t>
            </a:r>
            <a:r>
              <a:rPr lang="en-US" sz="2100" dirty="0" err="1"/>
              <a:t>ethene</a:t>
            </a:r>
            <a:r>
              <a:rPr lang="en-US" sz="2100" dirty="0"/>
              <a:t> molecules join:</a:t>
            </a:r>
          </a:p>
        </p:txBody>
      </p:sp>
      <p:sp>
        <p:nvSpPr>
          <p:cNvPr id="7" name="Rectangle 6"/>
          <p:cNvSpPr/>
          <p:nvPr/>
        </p:nvSpPr>
        <p:spPr>
          <a:xfrm>
            <a:off x="179511" y="4866696"/>
            <a:ext cx="2808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test tube contains </a:t>
            </a:r>
            <a:r>
              <a:rPr lang="en-US" dirty="0" err="1">
                <a:latin typeface="NewAsterLTStd"/>
              </a:rPr>
              <a:t>ethene</a:t>
            </a:r>
            <a:r>
              <a:rPr lang="en-US" dirty="0">
                <a:latin typeface="NewAsterLTStd"/>
              </a:rPr>
              <a:t> </a:t>
            </a:r>
            <a:r>
              <a:rPr lang="en-US" dirty="0" smtClean="0">
                <a:latin typeface="NewAsterLTStd"/>
              </a:rPr>
              <a:t>gas. When </a:t>
            </a:r>
            <a:r>
              <a:rPr lang="en-US" dirty="0" err="1">
                <a:latin typeface="NewAsterLTStd"/>
              </a:rPr>
              <a:t>ethene</a:t>
            </a:r>
            <a:r>
              <a:rPr lang="en-US" dirty="0">
                <a:latin typeface="NewAsterLTStd"/>
              </a:rPr>
              <a:t> is heated to </a:t>
            </a:r>
            <a:r>
              <a:rPr lang="en-US" dirty="0" smtClean="0">
                <a:latin typeface="NewAsterLTStd"/>
              </a:rPr>
              <a:t>50°C</a:t>
            </a:r>
            <a:r>
              <a:rPr lang="en-US" dirty="0">
                <a:latin typeface="NewAsterLTStd"/>
              </a:rPr>
              <a:t>, </a:t>
            </a:r>
            <a:r>
              <a:rPr lang="en-US" dirty="0" smtClean="0">
                <a:latin typeface="NewAsterLTStd"/>
              </a:rPr>
              <a:t>at a </a:t>
            </a:r>
            <a:r>
              <a:rPr lang="en-US" dirty="0">
                <a:latin typeface="NewAsterLTStd"/>
              </a:rPr>
              <a:t>few atmospheres pressure, </a:t>
            </a:r>
            <a:r>
              <a:rPr lang="en-US" dirty="0" smtClean="0">
                <a:latin typeface="NewAsterLTStd"/>
              </a:rPr>
              <a:t>and over </a:t>
            </a:r>
            <a:r>
              <a:rPr lang="en-US" dirty="0">
                <a:latin typeface="NewAsterLTStd"/>
              </a:rPr>
              <a:t>a special catalyst …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090658" y="4866696"/>
            <a:ext cx="28854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… it turns into a liquid that cools </a:t>
            </a:r>
            <a:r>
              <a:rPr lang="en-US" dirty="0" smtClean="0">
                <a:latin typeface="NewAsterLTStd"/>
              </a:rPr>
              <a:t>to a </a:t>
            </a:r>
            <a:r>
              <a:rPr lang="en-US" dirty="0">
                <a:latin typeface="NewAsterLTStd"/>
              </a:rPr>
              <a:t>waxy white solid. This is found </a:t>
            </a:r>
            <a:r>
              <a:rPr lang="en-US" dirty="0" smtClean="0">
                <a:latin typeface="NewAsterLTStd"/>
              </a:rPr>
              <a:t>to contain </a:t>
            </a:r>
            <a:r>
              <a:rPr lang="en-US" dirty="0">
                <a:latin typeface="NewAsterLTStd"/>
              </a:rPr>
              <a:t>very long molecules, </a:t>
            </a:r>
            <a:r>
              <a:rPr lang="en-US" dirty="0" smtClean="0">
                <a:latin typeface="NewAsterLTStd"/>
              </a:rPr>
              <a:t>made by </a:t>
            </a:r>
            <a:r>
              <a:rPr lang="en-US" dirty="0">
                <a:latin typeface="NewAsterLTStd"/>
              </a:rPr>
              <a:t>the </a:t>
            </a:r>
            <a:r>
              <a:rPr lang="en-US" dirty="0" err="1">
                <a:latin typeface="NewAsterLTStd"/>
              </a:rPr>
              <a:t>ethene</a:t>
            </a:r>
            <a:r>
              <a:rPr lang="en-US" dirty="0">
                <a:latin typeface="NewAsterLTStd"/>
              </a:rPr>
              <a:t> molecules joining.</a:t>
            </a:r>
            <a:endParaRPr lang="en-GB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990" y="4866696"/>
            <a:ext cx="2805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And it is really useful. It can </a:t>
            </a:r>
            <a:r>
              <a:rPr lang="en-US" dirty="0" smtClean="0">
                <a:latin typeface="NewAsterLTStd"/>
              </a:rPr>
              <a:t>be used </a:t>
            </a:r>
            <a:r>
              <a:rPr lang="en-US" dirty="0">
                <a:latin typeface="NewAsterLTStd"/>
              </a:rPr>
              <a:t>to make toys, dustbins, </a:t>
            </a:r>
            <a:r>
              <a:rPr lang="en-US" dirty="0" smtClean="0">
                <a:latin typeface="NewAsterLTStd"/>
              </a:rPr>
              <a:t>tables and </a:t>
            </a:r>
            <a:r>
              <a:rPr lang="en-US" dirty="0">
                <a:latin typeface="NewAsterLTStd"/>
              </a:rPr>
              <a:t>chairs, water pipes, </a:t>
            </a:r>
            <a:r>
              <a:rPr lang="en-US" dirty="0" smtClean="0">
                <a:latin typeface="NewAsterLTStd"/>
              </a:rPr>
              <a:t>buckets, crates</a:t>
            </a:r>
            <a:r>
              <a:rPr lang="en-US" dirty="0">
                <a:latin typeface="NewAsterLTStd"/>
              </a:rPr>
              <a:t>, washing-up bowls and so on.</a:t>
            </a:r>
            <a:endParaRPr lang="en-GB" dirty="0">
              <a:latin typeface="NewAsterLTStd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20815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59" y="2649654"/>
            <a:ext cx="2566641" cy="21583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3024" y="2649654"/>
            <a:ext cx="2560298" cy="21530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2180" y="2636912"/>
            <a:ext cx="2651540" cy="2207461"/>
          </a:xfrm>
          <a:prstGeom prst="rect">
            <a:avLst/>
          </a:prstGeom>
        </p:spPr>
      </p:pic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18.1 – Introducing Polymers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The </a:t>
            </a:r>
            <a:r>
              <a:rPr lang="en-US" dirty="0"/>
              <a:t>reaction </a:t>
            </a:r>
            <a:r>
              <a:rPr lang="en-US" dirty="0" smtClean="0"/>
              <a:t>that </a:t>
            </a:r>
            <a:br>
              <a:rPr lang="en-US" dirty="0" smtClean="0"/>
            </a:br>
            <a:r>
              <a:rPr lang="en-US" dirty="0" smtClean="0"/>
              <a:t>took place </a:t>
            </a:r>
            <a:r>
              <a:rPr lang="en-US" dirty="0"/>
              <a:t>is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The </a:t>
            </a:r>
            <a:r>
              <a:rPr lang="en-US" dirty="0"/>
              <a:t>drawing shows six </a:t>
            </a:r>
            <a:r>
              <a:rPr lang="en-US" dirty="0" err="1"/>
              <a:t>ethene</a:t>
            </a:r>
            <a:r>
              <a:rPr lang="en-US" dirty="0"/>
              <a:t> molecules adding together. In </a:t>
            </a:r>
            <a:r>
              <a:rPr lang="en-US" dirty="0" smtClean="0"/>
              <a:t>fact many </a:t>
            </a:r>
            <a:r>
              <a:rPr lang="en-US" dirty="0"/>
              <a:t>thousands add together, giving molecules with very long </a:t>
            </a:r>
            <a:r>
              <a:rPr lang="en-US" dirty="0" smtClean="0"/>
              <a:t>chains. These </a:t>
            </a:r>
            <a:r>
              <a:rPr lang="en-US" dirty="0"/>
              <a:t>very large molecules are called </a:t>
            </a:r>
            <a:r>
              <a:rPr lang="en-US" b="1" dirty="0">
                <a:solidFill>
                  <a:srgbClr val="FF0000"/>
                </a:solidFill>
              </a:rPr>
              <a:t>macromolecules</a:t>
            </a:r>
            <a:r>
              <a:rPr lang="en-US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A polymer is a substance made of macromolecules.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polymer made from </a:t>
            </a:r>
            <a:r>
              <a:rPr lang="en-US" dirty="0" err="1"/>
              <a:t>ethene</a:t>
            </a:r>
            <a:r>
              <a:rPr lang="en-US" dirty="0"/>
              <a:t> is called </a:t>
            </a:r>
            <a:r>
              <a:rPr lang="en-US" b="1" dirty="0">
                <a:solidFill>
                  <a:srgbClr val="FF0000"/>
                </a:solidFill>
              </a:rPr>
              <a:t>poly(</a:t>
            </a:r>
            <a:r>
              <a:rPr lang="en-US" b="1" dirty="0" err="1">
                <a:solidFill>
                  <a:srgbClr val="FF0000"/>
                </a:solidFill>
              </a:rPr>
              <a:t>ethene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en-US" dirty="0"/>
              <a:t> or </a:t>
            </a:r>
            <a:r>
              <a:rPr lang="en-US" b="1" dirty="0" smtClean="0">
                <a:solidFill>
                  <a:srgbClr val="FF0000"/>
                </a:solidFill>
              </a:rPr>
              <a:t>polythene</a:t>
            </a:r>
            <a:r>
              <a:rPr lang="en-US" dirty="0" smtClean="0"/>
              <a:t>. Poly- </a:t>
            </a:r>
            <a:r>
              <a:rPr lang="en-US" dirty="0"/>
              <a:t>means many. The reaction is called a </a:t>
            </a:r>
            <a:r>
              <a:rPr lang="en-US" b="1" dirty="0" err="1" smtClean="0">
                <a:solidFill>
                  <a:srgbClr val="FF0000"/>
                </a:solidFill>
              </a:rPr>
              <a:t>polymerisation</a:t>
            </a:r>
            <a:r>
              <a:rPr lang="en-US" dirty="0" smtClean="0"/>
              <a:t>. 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 smtClean="0"/>
              <a:t>In </a:t>
            </a:r>
            <a:r>
              <a:rPr lang="en-US" b="1" dirty="0"/>
              <a:t>a </a:t>
            </a:r>
            <a:r>
              <a:rPr lang="en-US" b="1" dirty="0" err="1"/>
              <a:t>polymerisation</a:t>
            </a:r>
            <a:r>
              <a:rPr lang="en-US" b="1" dirty="0"/>
              <a:t> reaction, thousands of small molecules join </a:t>
            </a:r>
            <a:r>
              <a:rPr lang="en-US" b="1" dirty="0" smtClean="0"/>
              <a:t>to give </a:t>
            </a:r>
            <a:r>
              <a:rPr lang="en-US" b="1" dirty="0"/>
              <a:t>macromolecules. The small molecules are called </a:t>
            </a:r>
            <a:r>
              <a:rPr lang="en-US" b="1" dirty="0" smtClean="0"/>
              <a:t>monomers. The </a:t>
            </a:r>
            <a:r>
              <a:rPr lang="en-US" b="1" dirty="0"/>
              <a:t>product is called a polymer.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2321" y="1124744"/>
            <a:ext cx="6180160" cy="3024336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220815" y="48302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753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18.1 – Introducing Polymers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6082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Synthetic polymers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Polythene is a </a:t>
            </a:r>
            <a:r>
              <a:rPr lang="en-US" sz="2000" b="1" dirty="0">
                <a:solidFill>
                  <a:srgbClr val="FF0000"/>
                </a:solidFill>
              </a:rPr>
              <a:t>synthetic polymer</a:t>
            </a:r>
            <a:r>
              <a:rPr lang="en-US" sz="2000" dirty="0"/>
              <a:t>. </a:t>
            </a:r>
            <a:r>
              <a:rPr lang="en-US" sz="2000" i="1" dirty="0"/>
              <a:t>Synthetic</a:t>
            </a:r>
            <a:r>
              <a:rPr lang="en-US" sz="2000" dirty="0"/>
              <a:t> means it is made in a factory.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Other synthetic polymers include nylon, </a:t>
            </a:r>
            <a:r>
              <a:rPr lang="en-US" sz="2000" dirty="0" err="1"/>
              <a:t>Terylene</a:t>
            </a:r>
            <a:r>
              <a:rPr lang="en-US" sz="2000" dirty="0"/>
              <a:t>, </a:t>
            </a:r>
            <a:r>
              <a:rPr lang="en-US" sz="2000" dirty="0" err="1"/>
              <a:t>lycra</a:t>
            </a:r>
            <a:r>
              <a:rPr lang="en-US" sz="2000" dirty="0"/>
              <a:t>, chewing </a:t>
            </a:r>
            <a:r>
              <a:rPr lang="en-US" sz="2000" dirty="0" smtClean="0"/>
              <a:t>gum, and </a:t>
            </a:r>
            <a:r>
              <a:rPr lang="en-US" sz="2000" dirty="0"/>
              <a:t>plastics such as polystyrene and </a:t>
            </a:r>
            <a:r>
              <a:rPr lang="en-US" sz="2000" dirty="0" err="1"/>
              <a:t>perspex</a:t>
            </a:r>
            <a:r>
              <a:rPr lang="en-US" sz="2000" dirty="0"/>
              <a:t>. Hair gels and shower </a:t>
            </a:r>
            <a:r>
              <a:rPr lang="en-US" sz="2000" dirty="0" smtClean="0"/>
              <a:t>gels contain </a:t>
            </a:r>
            <a:r>
              <a:rPr lang="en-US" sz="2000" dirty="0"/>
              <a:t>water-soluble polymers.</a:t>
            </a:r>
            <a:endParaRPr lang="en-US" sz="20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3823" y="1124744"/>
            <a:ext cx="1744641" cy="382159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516216" y="4941168"/>
            <a:ext cx="23921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Hair gel: a water-soluble </a:t>
            </a:r>
            <a:r>
              <a:rPr lang="en-US" dirty="0" smtClean="0"/>
              <a:t>polymer. When </a:t>
            </a:r>
            <a:r>
              <a:rPr lang="en-US" dirty="0"/>
              <a:t>you put it on, the water in </a:t>
            </a:r>
            <a:r>
              <a:rPr lang="en-US" dirty="0" smtClean="0"/>
              <a:t>it evaporates </a:t>
            </a:r>
            <a:r>
              <a:rPr lang="en-US" dirty="0"/>
              <a:t>so the gel gets stiff.</a:t>
            </a:r>
            <a:endParaRPr lang="en-GB" dirty="0"/>
          </a:p>
        </p:txBody>
      </p:sp>
      <p:pic>
        <p:nvPicPr>
          <p:cNvPr id="2" name="18.1 - Synthetic Polymer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3356992"/>
            <a:ext cx="5394570" cy="3034446"/>
          </a:xfrm>
          <a:prstGeom prst="rect">
            <a:avLst/>
          </a:prstGeom>
        </p:spPr>
      </p:pic>
      <p:sp>
        <p:nvSpPr>
          <p:cNvPr id="3" name="TextBox 2">
            <a:hlinkClick r:id="rId7" action="ppaction://hlinkfile"/>
          </p:cNvPr>
          <p:cNvSpPr txBox="1"/>
          <p:nvPr/>
        </p:nvSpPr>
        <p:spPr>
          <a:xfrm>
            <a:off x="4228410" y="6300028"/>
            <a:ext cx="2287806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Synthetic Polymer</a:t>
            </a:r>
            <a:endParaRPr lang="en-GB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8" action="ppaction://hlinksldjump"/>
          </p:cNvPr>
          <p:cNvSpPr txBox="1"/>
          <p:nvPr/>
        </p:nvSpPr>
        <p:spPr>
          <a:xfrm>
            <a:off x="6588224" y="40381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54089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18.1 – Introducing Polymers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b="1" dirty="0" smtClean="0">
                <a:solidFill>
                  <a:srgbClr val="C00000"/>
                </a:solidFill>
              </a:rPr>
              <a:t>Natural </a:t>
            </a:r>
            <a:r>
              <a:rPr lang="en-US" sz="1600" b="1" dirty="0">
                <a:solidFill>
                  <a:srgbClr val="C00000"/>
                </a:solidFill>
              </a:rPr>
              <a:t>polymers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dirty="0"/>
              <a:t>Polythene was first made in 1935. But for billions of years, nature </a:t>
            </a:r>
            <a:r>
              <a:rPr lang="en-US" sz="1600" dirty="0" smtClean="0"/>
              <a:t>has been </a:t>
            </a:r>
            <a:r>
              <a:rPr lang="en-US" sz="1600" dirty="0"/>
              <a:t>busy making natural polymers. Look at these examples</a:t>
            </a:r>
            <a:r>
              <a:rPr lang="en-US" sz="16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2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00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dirty="0"/>
              <a:t>The wood in trees is about 50% cellulose. Paper is made from wood </a:t>
            </a:r>
            <a:r>
              <a:rPr lang="en-US" sz="1600" dirty="0" smtClean="0"/>
              <a:t>pulp, so </a:t>
            </a:r>
            <a:r>
              <a:rPr lang="en-US" sz="1600" dirty="0"/>
              <a:t>this book is mainly cellulose. The polymer in your hair and nails, </a:t>
            </a:r>
            <a:r>
              <a:rPr lang="en-US" sz="1600" dirty="0" smtClean="0"/>
              <a:t>and in </a:t>
            </a:r>
            <a:r>
              <a:rPr lang="en-US" sz="1600" dirty="0"/>
              <a:t>wool and silk, and animal horns and claws, is called </a:t>
            </a:r>
            <a:r>
              <a:rPr lang="en-US" sz="1600" b="1" dirty="0" smtClean="0">
                <a:solidFill>
                  <a:srgbClr val="FF0000"/>
                </a:solidFill>
              </a:rPr>
              <a:t>keratin</a:t>
            </a:r>
            <a:r>
              <a:rPr lang="en-US" sz="1600" dirty="0" smtClean="0"/>
              <a:t>. The </a:t>
            </a:r>
            <a:r>
              <a:rPr lang="en-US" sz="1600" dirty="0"/>
              <a:t>polymer in your skin and bones is called </a:t>
            </a:r>
            <a:r>
              <a:rPr lang="en-US" sz="1600" b="1" dirty="0">
                <a:solidFill>
                  <a:srgbClr val="FF0000"/>
                </a:solidFill>
              </a:rPr>
              <a:t>collagen</a:t>
            </a:r>
            <a:r>
              <a:rPr lang="en-US" sz="160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dirty="0"/>
              <a:t>So – you contain polymers, you eat polymers, you wear polymers, and </a:t>
            </a:r>
            <a:r>
              <a:rPr lang="en-US" sz="1600" dirty="0" smtClean="0"/>
              <a:t>you use </a:t>
            </a:r>
            <a:r>
              <a:rPr lang="en-US" sz="1600" dirty="0"/>
              <a:t>polymers. Polymers play a big part in your life!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433"/>
          <a:stretch/>
        </p:blipFill>
        <p:spPr>
          <a:xfrm>
            <a:off x="179512" y="1988841"/>
            <a:ext cx="2039064" cy="16561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498"/>
          <a:stretch/>
        </p:blipFill>
        <p:spPr>
          <a:xfrm>
            <a:off x="3419872" y="1988841"/>
            <a:ext cx="2016224" cy="16561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7" y="1988840"/>
            <a:ext cx="2080179" cy="16561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11" y="3717032"/>
            <a:ext cx="27312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Starch is a polymer made </a:t>
            </a:r>
            <a:r>
              <a:rPr lang="en-US" sz="1600" dirty="0" smtClean="0"/>
              <a:t>by plants</a:t>
            </a:r>
            <a:r>
              <a:rPr lang="en-US" sz="1600" dirty="0"/>
              <a:t>. The starch molecules </a:t>
            </a:r>
            <a:r>
              <a:rPr lang="en-US" sz="1600" dirty="0" smtClean="0"/>
              <a:t>are built </a:t>
            </a:r>
            <a:r>
              <a:rPr lang="en-US" sz="1600" dirty="0"/>
              <a:t>from molecules of glucose,</a:t>
            </a:r>
          </a:p>
          <a:p>
            <a:r>
              <a:rPr lang="en-US" sz="1600" dirty="0"/>
              <a:t>a sugar. We eat plenty of starch </a:t>
            </a:r>
            <a:r>
              <a:rPr lang="en-US" sz="1600" dirty="0" smtClean="0"/>
              <a:t>in rice</a:t>
            </a:r>
            <a:r>
              <a:rPr lang="en-US" sz="1600" dirty="0"/>
              <a:t>, bread, and potatoes.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910780" y="3732299"/>
            <a:ext cx="3034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NewAsterLTStd"/>
              </a:rPr>
              <a:t>Plants also use glucose to make </a:t>
            </a:r>
            <a:r>
              <a:rPr lang="en-GB" sz="1600" dirty="0" smtClean="0">
                <a:latin typeface="NewAsterLTStd"/>
              </a:rPr>
              <a:t>another polymer called </a:t>
            </a:r>
            <a:r>
              <a:rPr lang="en-GB" sz="1600" b="1" dirty="0" smtClean="0">
                <a:latin typeface="NewAsterLTStd-Bold"/>
              </a:rPr>
              <a:t>cellulose</a:t>
            </a:r>
            <a:r>
              <a:rPr lang="en-GB" sz="1600" dirty="0" smtClean="0">
                <a:latin typeface="NewAsterLTStd"/>
              </a:rPr>
              <a:t>. </a:t>
            </a:r>
            <a:r>
              <a:rPr lang="en-US" sz="1600" dirty="0" smtClean="0">
                <a:latin typeface="NewAsterLTStd"/>
              </a:rPr>
              <a:t>Cotton T-shirts and denim jeans are almost pure cellulose, made by the </a:t>
            </a:r>
            <a:r>
              <a:rPr lang="en-GB" sz="1600" dirty="0" smtClean="0">
                <a:latin typeface="NewAsterLTStd"/>
              </a:rPr>
              <a:t>cotton plant.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5940152" y="3731548"/>
            <a:ext cx="28933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Your skin, hair, nails, bones </a:t>
            </a:r>
            <a:r>
              <a:rPr lang="en-US" sz="1600" dirty="0" smtClean="0">
                <a:latin typeface="NewAsterLTStd"/>
              </a:rPr>
              <a:t>and muscles </a:t>
            </a:r>
            <a:r>
              <a:rPr lang="en-US" sz="1600" dirty="0">
                <a:latin typeface="NewAsterLTStd"/>
              </a:rPr>
              <a:t>are mostly polymers, </a:t>
            </a:r>
            <a:r>
              <a:rPr lang="en-US" sz="1600" dirty="0" smtClean="0">
                <a:latin typeface="NewAsterLTStd"/>
              </a:rPr>
              <a:t>made </a:t>
            </a:r>
            <a:r>
              <a:rPr lang="en-GB" sz="1600" dirty="0" smtClean="0">
                <a:latin typeface="NewAsterLTStd"/>
              </a:rPr>
              <a:t>of </a:t>
            </a:r>
            <a:r>
              <a:rPr lang="en-GB" sz="1600" dirty="0">
                <a:latin typeface="NewAsterLTStd"/>
              </a:rPr>
              <a:t>macromolecules called </a:t>
            </a:r>
            <a:r>
              <a:rPr lang="en-GB" sz="1600" b="1" dirty="0" smtClean="0">
                <a:latin typeface="NewAsterLTStd-Bold"/>
              </a:rPr>
              <a:t>proteins</a:t>
            </a:r>
            <a:r>
              <a:rPr lang="en-GB" sz="1600" dirty="0" smtClean="0">
                <a:latin typeface="NewAsterLTStd"/>
              </a:rPr>
              <a:t>. </a:t>
            </a:r>
            <a:r>
              <a:rPr lang="en-US" sz="1600" dirty="0" smtClean="0">
                <a:latin typeface="NewAsterLTStd"/>
              </a:rPr>
              <a:t>Your </a:t>
            </a:r>
            <a:r>
              <a:rPr lang="en-US" sz="1600" dirty="0">
                <a:latin typeface="NewAsterLTStd"/>
              </a:rPr>
              <a:t>body builds these up </a:t>
            </a:r>
            <a:r>
              <a:rPr lang="en-US" sz="1600" dirty="0" smtClean="0">
                <a:latin typeface="NewAsterLTStd"/>
              </a:rPr>
              <a:t>from </a:t>
            </a:r>
            <a:r>
              <a:rPr lang="en-GB" sz="1600" b="1" dirty="0" smtClean="0">
                <a:latin typeface="NewAsterLTStd-Bold"/>
              </a:rPr>
              <a:t>amino </a:t>
            </a:r>
            <a:r>
              <a:rPr lang="en-GB" sz="1600" b="1" dirty="0">
                <a:latin typeface="NewAsterLTStd-Bold"/>
              </a:rPr>
              <a:t>acids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20815" y="40770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7417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18.1 – Introducing Polymers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496855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The </a:t>
            </a:r>
            <a:r>
              <a:rPr lang="en-US" sz="2000" b="1" dirty="0">
                <a:solidFill>
                  <a:srgbClr val="C00000"/>
                </a:solidFill>
              </a:rPr>
              <a:t>reactions that produce polymers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All polymers, natural and synthetic, consist of macromolecules, formed </a:t>
            </a:r>
            <a:r>
              <a:rPr lang="en-US" sz="2000" dirty="0" smtClean="0"/>
              <a:t>by small </a:t>
            </a:r>
            <a:r>
              <a:rPr lang="en-US" sz="2000" dirty="0"/>
              <a:t>molecules joined together.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But these macromolecules are not all made in the same way. There </a:t>
            </a:r>
            <a:r>
              <a:rPr lang="en-US" sz="2000" dirty="0" smtClean="0"/>
              <a:t>are two </a:t>
            </a:r>
            <a:r>
              <a:rPr lang="en-US" sz="2000" dirty="0"/>
              <a:t>types of reaction: addition </a:t>
            </a:r>
            <a:r>
              <a:rPr lang="en-US" sz="2000" dirty="0" err="1"/>
              <a:t>polymerisation</a:t>
            </a:r>
            <a:r>
              <a:rPr lang="en-US" sz="2000" dirty="0"/>
              <a:t> and </a:t>
            </a:r>
            <a:r>
              <a:rPr lang="en-US" sz="2000" dirty="0" smtClean="0"/>
              <a:t>condensation </a:t>
            </a:r>
            <a:r>
              <a:rPr lang="en-US" sz="2000" dirty="0" err="1" smtClean="0"/>
              <a:t>polymerisation</a:t>
            </a:r>
            <a:r>
              <a:rPr lang="en-US" sz="2000" dirty="0"/>
              <a:t>. You can find out more about these in the next two units.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988"/>
          <a:stretch/>
        </p:blipFill>
        <p:spPr>
          <a:xfrm>
            <a:off x="5580112" y="1133045"/>
            <a:ext cx="3304667" cy="24107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80112" y="3551862"/>
            <a:ext cx="3304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GB" sz="1600" dirty="0">
                <a:latin typeface="FrutigerLTStd-Light"/>
              </a:rPr>
              <a:t>Wood: over 75% </a:t>
            </a:r>
            <a:r>
              <a:rPr lang="en-GB" sz="1600" dirty="0" smtClean="0">
                <a:latin typeface="FrutigerLTStd-Light"/>
              </a:rPr>
              <a:t>cellulose. </a:t>
            </a:r>
            <a:r>
              <a:rPr lang="en-US" sz="1600" dirty="0" smtClean="0">
                <a:latin typeface="FrutigerLTStd-Light"/>
              </a:rPr>
              <a:t>This </a:t>
            </a:r>
            <a:r>
              <a:rPr lang="en-US" sz="1600" dirty="0">
                <a:latin typeface="FrutigerLTStd-Light"/>
              </a:rPr>
              <a:t>wood may end up as paper.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179512" y="4422591"/>
            <a:ext cx="8699936" cy="224676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66E6"/>
                </a:solidFill>
                <a:latin typeface="FrutigerLTStd-UltraBlack"/>
              </a:rPr>
              <a:t>1 </a:t>
            </a:r>
            <a:r>
              <a:rPr lang="en-GB" sz="2000" dirty="0" smtClean="0">
                <a:solidFill>
                  <a:srgbClr val="0066E6"/>
                </a:solidFill>
                <a:latin typeface="FrutigerLTStd-UltraBlack"/>
              </a:rPr>
              <a:t>  </a:t>
            </a:r>
            <a:r>
              <a:rPr lang="en-GB" sz="2000" dirty="0" smtClean="0">
                <a:solidFill>
                  <a:srgbClr val="000000"/>
                </a:solidFill>
                <a:latin typeface="FrutigerLTStd-Light"/>
              </a:rPr>
              <a:t>What 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is:</a:t>
            </a:r>
          </a:p>
          <a:p>
            <a:pPr marL="355600">
              <a:tabLst>
                <a:tab pos="2506663" algn="l"/>
              </a:tabLst>
            </a:pPr>
            <a:r>
              <a:rPr lang="en-GB" sz="2000" b="1" dirty="0">
                <a:solidFill>
                  <a:srgbClr val="000000"/>
                </a:solidFill>
                <a:latin typeface="FrutigerLTStd-Bold"/>
              </a:rPr>
              <a:t>a </a:t>
            </a:r>
            <a:r>
              <a:rPr lang="en-GB" sz="2000" dirty="0" err="1">
                <a:solidFill>
                  <a:srgbClr val="000000"/>
                </a:solidFill>
                <a:latin typeface="FrutigerLTStd-Light"/>
              </a:rPr>
              <a:t>a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 macromolecule? </a:t>
            </a:r>
            <a:r>
              <a:rPr lang="en-GB" sz="2000" dirty="0" smtClean="0">
                <a:solidFill>
                  <a:srgbClr val="000000"/>
                </a:solidFill>
                <a:latin typeface="FrutigerLTStd-Light"/>
              </a:rPr>
              <a:t>	</a:t>
            </a:r>
            <a:r>
              <a:rPr lang="en-GB" sz="2000" b="1" dirty="0" smtClean="0">
                <a:solidFill>
                  <a:srgbClr val="000000"/>
                </a:solidFill>
                <a:latin typeface="FrutigerLTStd-Bold"/>
              </a:rPr>
              <a:t>b 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a polymer?</a:t>
            </a:r>
          </a:p>
          <a:p>
            <a:pPr marL="355600">
              <a:tabLst>
                <a:tab pos="2506663" algn="l"/>
              </a:tabLst>
            </a:pPr>
            <a:r>
              <a:rPr lang="en-GB" sz="2000" b="1" dirty="0">
                <a:solidFill>
                  <a:srgbClr val="000000"/>
                </a:solidFill>
                <a:latin typeface="FrutigerLTStd-Bold"/>
              </a:rPr>
              <a:t>c 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a natural polymer? </a:t>
            </a:r>
            <a:r>
              <a:rPr lang="en-GB" sz="2000" dirty="0" smtClean="0">
                <a:solidFill>
                  <a:srgbClr val="000000"/>
                </a:solidFill>
                <a:latin typeface="FrutigerLTStd-Light"/>
              </a:rPr>
              <a:t>	</a:t>
            </a:r>
            <a:r>
              <a:rPr lang="en-GB" sz="2000" b="1" dirty="0" smtClean="0">
                <a:solidFill>
                  <a:srgbClr val="000000"/>
                </a:solidFill>
                <a:latin typeface="FrutigerLTStd-Bold"/>
              </a:rPr>
              <a:t>d 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a synthetic polymer?</a:t>
            </a:r>
          </a:p>
          <a:p>
            <a:pPr marL="355600">
              <a:tabLst>
                <a:tab pos="2506663" algn="l"/>
              </a:tabLst>
            </a:pPr>
            <a:r>
              <a:rPr lang="en-GB" sz="2000" b="1" dirty="0">
                <a:solidFill>
                  <a:srgbClr val="000000"/>
                </a:solidFill>
                <a:latin typeface="FrutigerLTStd-Bold"/>
              </a:rPr>
              <a:t>e 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polymerisation?</a:t>
            </a:r>
          </a:p>
          <a:p>
            <a:pPr>
              <a:tabLst>
                <a:tab pos="2506663" algn="l"/>
              </a:tabLst>
            </a:pPr>
            <a:r>
              <a:rPr lang="en-US" sz="2000" dirty="0">
                <a:solidFill>
                  <a:srgbClr val="0066E6"/>
                </a:solidFill>
                <a:latin typeface="FrutigerLTStd-UltraBlack"/>
              </a:rPr>
              <a:t>2 </a:t>
            </a:r>
            <a:r>
              <a:rPr lang="en-US" sz="2000" dirty="0" smtClean="0">
                <a:solidFill>
                  <a:srgbClr val="0066E6"/>
                </a:solidFill>
                <a:latin typeface="FrutigerLTStd-UltraBlack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Name </a:t>
            </a: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the natural polymer found in:</a:t>
            </a:r>
          </a:p>
          <a:p>
            <a:pPr marL="355600">
              <a:tabLst>
                <a:tab pos="2506663" algn="l"/>
              </a:tabLst>
            </a:pPr>
            <a:r>
              <a:rPr lang="en-US" sz="2000" b="1" dirty="0">
                <a:solidFill>
                  <a:srgbClr val="000000"/>
                </a:solidFill>
                <a:latin typeface="FrutigerLTStd-Bold"/>
              </a:rPr>
              <a:t>a </a:t>
            </a: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your hair 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FrutigerLTStd-Bold"/>
              </a:rPr>
              <a:t>b </a:t>
            </a: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this book</a:t>
            </a:r>
          </a:p>
          <a:p>
            <a:pPr>
              <a:tabLst>
                <a:tab pos="2506663" algn="l"/>
              </a:tabLst>
            </a:pPr>
            <a:r>
              <a:rPr lang="en-US" sz="2000" dirty="0">
                <a:solidFill>
                  <a:srgbClr val="0066E6"/>
                </a:solidFill>
                <a:latin typeface="FrutigerLTStd-UltraBlack"/>
              </a:rPr>
              <a:t>3 </a:t>
            </a:r>
            <a:r>
              <a:rPr lang="en-US" sz="2000" dirty="0" smtClean="0">
                <a:solidFill>
                  <a:srgbClr val="0066E6"/>
                </a:solidFill>
                <a:latin typeface="FrutigerLTStd-UltraBlack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Name </a:t>
            </a: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at least three items you own, that are made 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of </a:t>
            </a:r>
            <a:r>
              <a:rPr lang="en-GB" sz="2000" dirty="0" smtClean="0">
                <a:solidFill>
                  <a:srgbClr val="000000"/>
                </a:solidFill>
                <a:latin typeface="FrutigerLTStd-Light"/>
              </a:rPr>
              <a:t>polymers</a:t>
            </a:r>
            <a:r>
              <a:rPr lang="en-GB" sz="2000" dirty="0">
                <a:solidFill>
                  <a:srgbClr val="000000"/>
                </a:solidFill>
                <a:latin typeface="FrutigerLTStd-Light"/>
              </a:rPr>
              <a:t>.</a:t>
            </a:r>
            <a:endParaRPr lang="en-GB" sz="2000" dirty="0"/>
          </a:p>
        </p:txBody>
      </p:sp>
      <p:sp>
        <p:nvSpPr>
          <p:cNvPr id="17" name="TextBox 16">
            <a:hlinkClick r:id="rId4" action="ppaction://hlinkfile"/>
          </p:cNvPr>
          <p:cNvSpPr txBox="1"/>
          <p:nvPr/>
        </p:nvSpPr>
        <p:spPr>
          <a:xfrm>
            <a:off x="8318076" y="5550331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 rot="1078849">
            <a:off x="8453916" y="421457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220815" y="47971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7811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18.2 – Addition Polymerisation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Another </a:t>
            </a:r>
            <a:r>
              <a:rPr lang="en-US" b="1" dirty="0">
                <a:solidFill>
                  <a:srgbClr val="C00000"/>
                </a:solidFill>
              </a:rPr>
              <a:t>look at the </a:t>
            </a:r>
            <a:r>
              <a:rPr lang="en-US" b="1" dirty="0" err="1">
                <a:solidFill>
                  <a:srgbClr val="C00000"/>
                </a:solidFill>
              </a:rPr>
              <a:t>polymerisation</a:t>
            </a:r>
            <a:r>
              <a:rPr lang="en-US" b="1" dirty="0">
                <a:solidFill>
                  <a:srgbClr val="C00000"/>
                </a:solidFill>
              </a:rPr>
              <a:t> of </a:t>
            </a:r>
            <a:r>
              <a:rPr lang="en-US" b="1" dirty="0" err="1" smtClean="0">
                <a:solidFill>
                  <a:srgbClr val="C00000"/>
                </a:solidFill>
              </a:rPr>
              <a:t>ethene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Here again is the reaction that produces polythene: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The </a:t>
            </a:r>
            <a:r>
              <a:rPr lang="en-US" dirty="0"/>
              <a:t>reaction can be shown in a short form like this: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where n stands for a large number. It could be many </a:t>
            </a:r>
            <a:r>
              <a:rPr lang="en-US" dirty="0" smtClean="0"/>
              <a:t>thousands. The </a:t>
            </a:r>
            <a:r>
              <a:rPr lang="en-US" dirty="0"/>
              <a:t>catalyst for the reaction is usually a mixture of titanium </a:t>
            </a:r>
            <a:r>
              <a:rPr lang="en-US" dirty="0" smtClean="0"/>
              <a:t>and </a:t>
            </a:r>
            <a:r>
              <a:rPr lang="en-US" dirty="0" err="1" smtClean="0"/>
              <a:t>aluminium</a:t>
            </a:r>
            <a:r>
              <a:rPr lang="en-US" dirty="0" smtClean="0"/>
              <a:t> </a:t>
            </a:r>
            <a:r>
              <a:rPr lang="en-US" dirty="0"/>
              <a:t>compounds.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72200" y="3269302"/>
            <a:ext cx="25125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Polythene for packaging is made </a:t>
            </a:r>
            <a:r>
              <a:rPr lang="en-US" sz="1600" dirty="0" smtClean="0">
                <a:latin typeface="FrutigerLTStd-Light"/>
              </a:rPr>
              <a:t>and sold </a:t>
            </a:r>
            <a:r>
              <a:rPr lang="en-US" sz="1600" dirty="0">
                <a:latin typeface="FrutigerLTStd-Light"/>
              </a:rPr>
              <a:t>as pellets like these. Later they </a:t>
            </a:r>
            <a:r>
              <a:rPr lang="en-US" sz="1600" dirty="0" smtClean="0">
                <a:latin typeface="FrutigerLTStd-Light"/>
              </a:rPr>
              <a:t>will be </a:t>
            </a:r>
            <a:r>
              <a:rPr lang="en-US" sz="1600" dirty="0">
                <a:latin typeface="FrutigerLTStd-Light"/>
              </a:rPr>
              <a:t>heated to soften or melt them, </a:t>
            </a:r>
            <a:r>
              <a:rPr lang="en-US" sz="1600" dirty="0" smtClean="0">
                <a:latin typeface="FrutigerLTStd-Light"/>
              </a:rPr>
              <a:t>and turned </a:t>
            </a:r>
            <a:r>
              <a:rPr lang="en-US" sz="1600" dirty="0">
                <a:latin typeface="FrutigerLTStd-Light"/>
              </a:rPr>
              <a:t>into plastic bottles and bags.</a:t>
            </a:r>
            <a:endParaRPr lang="en-GB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1103454"/>
            <a:ext cx="2512579" cy="20943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115" y="1772816"/>
            <a:ext cx="5145037" cy="26272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0" y="4854756"/>
            <a:ext cx="6192689" cy="1238540"/>
          </a:xfrm>
          <a:prstGeom prst="rect">
            <a:avLst/>
          </a:prstGeom>
        </p:spPr>
      </p:pic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244408" y="51182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762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18.2 – Addition Polymerisation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80" b="1" dirty="0" smtClean="0">
                <a:solidFill>
                  <a:srgbClr val="C00000"/>
                </a:solidFill>
              </a:rPr>
              <a:t>It’s </a:t>
            </a:r>
            <a:r>
              <a:rPr lang="en-US" sz="2280" b="1" dirty="0">
                <a:solidFill>
                  <a:srgbClr val="C00000"/>
                </a:solidFill>
              </a:rPr>
              <a:t>an addition reaction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80" dirty="0"/>
              <a:t>The reaction above takes place because the double bonds in </a:t>
            </a:r>
            <a:r>
              <a:rPr lang="en-US" sz="2280" dirty="0" err="1"/>
              <a:t>ethene</a:t>
            </a:r>
            <a:r>
              <a:rPr lang="en-US" sz="2280" dirty="0"/>
              <a:t> </a:t>
            </a:r>
            <a:r>
              <a:rPr lang="en-US" sz="2280" dirty="0" smtClean="0"/>
              <a:t>break, allowing </a:t>
            </a:r>
            <a:r>
              <a:rPr lang="en-US" sz="2280" dirty="0"/>
              <a:t>the molecules to add on to each other. So this is called </a:t>
            </a:r>
            <a:r>
              <a:rPr lang="en-US" sz="2280" b="1" dirty="0" smtClean="0">
                <a:solidFill>
                  <a:srgbClr val="FF0000"/>
                </a:solidFill>
              </a:rPr>
              <a:t>addition</a:t>
            </a:r>
            <a:r>
              <a:rPr lang="en-US" sz="2280" dirty="0" smtClean="0"/>
              <a:t> </a:t>
            </a:r>
            <a:r>
              <a:rPr lang="en-US" sz="2280" b="1" dirty="0" err="1" smtClean="0">
                <a:solidFill>
                  <a:srgbClr val="FF0000"/>
                </a:solidFill>
              </a:rPr>
              <a:t>polymerisation</a:t>
            </a:r>
            <a:r>
              <a:rPr lang="en-US" sz="228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80" b="1" dirty="0"/>
              <a:t>In addition </a:t>
            </a:r>
            <a:r>
              <a:rPr lang="en-US" sz="2280" b="1" dirty="0" err="1"/>
              <a:t>polymerisation</a:t>
            </a:r>
            <a:r>
              <a:rPr lang="en-US" sz="2280" b="1" dirty="0"/>
              <a:t>, double bonds in molecules break </a:t>
            </a:r>
            <a:r>
              <a:rPr lang="en-US" sz="2280" b="1" dirty="0" smtClean="0"/>
              <a:t>and the </a:t>
            </a:r>
            <a:r>
              <a:rPr lang="en-US" sz="2280" b="1" dirty="0"/>
              <a:t>molecules add on to each other.</a:t>
            </a:r>
          </a:p>
          <a:p>
            <a:pPr>
              <a:buClr>
                <a:srgbClr val="0070C0"/>
              </a:buClr>
            </a:pPr>
            <a:r>
              <a:rPr lang="en-US" sz="2280" b="1" dirty="0">
                <a:solidFill>
                  <a:srgbClr val="C00000"/>
                </a:solidFill>
              </a:rPr>
              <a:t>The monomer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80" dirty="0"/>
              <a:t>The small starting molecules in a </a:t>
            </a:r>
            <a:r>
              <a:rPr lang="en-US" sz="2280" dirty="0" err="1"/>
              <a:t>polymerisation</a:t>
            </a:r>
            <a:r>
              <a:rPr lang="en-US" sz="2280" dirty="0"/>
              <a:t> are called </a:t>
            </a:r>
            <a:r>
              <a:rPr lang="en-US" sz="2280" b="1" dirty="0" smtClean="0">
                <a:solidFill>
                  <a:srgbClr val="FF0000"/>
                </a:solidFill>
              </a:rPr>
              <a:t>monomers</a:t>
            </a:r>
            <a:r>
              <a:rPr lang="en-US" sz="2280" dirty="0" smtClean="0"/>
              <a:t>. In </a:t>
            </a:r>
            <a:r>
              <a:rPr lang="en-US" sz="2280" dirty="0"/>
              <a:t>the reaction </a:t>
            </a:r>
            <a:r>
              <a:rPr lang="en-US" sz="2280" dirty="0" smtClean="0"/>
              <a:t>previously, </a:t>
            </a:r>
            <a:r>
              <a:rPr lang="en-US" sz="2280" dirty="0" err="1"/>
              <a:t>ethene</a:t>
            </a:r>
            <a:r>
              <a:rPr lang="en-US" sz="2280" dirty="0"/>
              <a:t> is the monomer.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80" b="1" dirty="0"/>
              <a:t>For addition </a:t>
            </a:r>
            <a:r>
              <a:rPr lang="en-US" sz="2280" b="1" dirty="0" err="1"/>
              <a:t>polymerisation</a:t>
            </a:r>
            <a:r>
              <a:rPr lang="en-US" sz="2280" b="1" dirty="0"/>
              <a:t> to take place, the monomers must </a:t>
            </a:r>
            <a:r>
              <a:rPr lang="en-US" sz="2280" b="1" dirty="0" smtClean="0"/>
              <a:t>have C=C </a:t>
            </a:r>
            <a:r>
              <a:rPr lang="en-US" sz="2280" b="1" dirty="0"/>
              <a:t>double bonds.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72200" y="4361036"/>
            <a:ext cx="25125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To make a bottle, polythene </a:t>
            </a:r>
            <a:r>
              <a:rPr lang="en-US" sz="1600" dirty="0" smtClean="0">
                <a:latin typeface="FrutigerLTStd-Light"/>
              </a:rPr>
              <a:t>pellets are </a:t>
            </a:r>
            <a:r>
              <a:rPr lang="en-US" sz="1600" dirty="0">
                <a:latin typeface="FrutigerLTStd-Light"/>
              </a:rPr>
              <a:t>melted. A little molten polymer is </a:t>
            </a:r>
            <a:r>
              <a:rPr lang="en-US" sz="1600" dirty="0" smtClean="0">
                <a:latin typeface="FrutigerLTStd-Light"/>
              </a:rPr>
              <a:t>fed into </a:t>
            </a:r>
            <a:r>
              <a:rPr lang="en-US" sz="1600" dirty="0">
                <a:latin typeface="FrutigerLTStd-Light"/>
              </a:rPr>
              <a:t>a mould. A jet of air forces it </a:t>
            </a:r>
            <a:r>
              <a:rPr lang="en-US" sz="1600" dirty="0" smtClean="0">
                <a:latin typeface="FrutigerLTStd-Light"/>
              </a:rPr>
              <a:t>into the </a:t>
            </a:r>
            <a:r>
              <a:rPr lang="en-US" sz="1600" dirty="0">
                <a:latin typeface="FrutigerLTStd-Light"/>
              </a:rPr>
              <a:t>shape of the mould. Then the </a:t>
            </a:r>
            <a:r>
              <a:rPr lang="en-US" sz="1600" dirty="0" smtClean="0">
                <a:latin typeface="FrutigerLTStd-Light"/>
              </a:rPr>
              <a:t>mould is </a:t>
            </a:r>
            <a:r>
              <a:rPr lang="en-US" sz="1600" dirty="0">
                <a:latin typeface="FrutigerLTStd-Light"/>
              </a:rPr>
              <a:t>opened – and out comes a bottle!</a:t>
            </a:r>
            <a:endParaRPr lang="en-GB" sz="1600" dirty="0"/>
          </a:p>
        </p:txBody>
      </p:sp>
      <p:pic>
        <p:nvPicPr>
          <p:cNvPr id="1026" name="Picture 2" descr="Image result for plastic bottl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6074" y="1154653"/>
            <a:ext cx="1034318" cy="320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060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18.2 – Addition Polymerisation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40" b="1" dirty="0" smtClean="0">
                <a:solidFill>
                  <a:srgbClr val="C00000"/>
                </a:solidFill>
              </a:rPr>
              <a:t>The </a:t>
            </a:r>
            <a:r>
              <a:rPr lang="en-US" sz="2140" b="1" dirty="0">
                <a:solidFill>
                  <a:srgbClr val="C00000"/>
                </a:solidFill>
              </a:rPr>
              <a:t>chain lengths in polythene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40" dirty="0"/>
              <a:t>In polythene, all the macromolecules are long chains of carbon </a:t>
            </a:r>
            <a:r>
              <a:rPr lang="en-US" sz="2140" dirty="0" smtClean="0"/>
              <a:t>atoms, with </a:t>
            </a:r>
            <a:r>
              <a:rPr lang="en-US" sz="2140" dirty="0"/>
              <a:t>hydrogen atoms attached. So they are all similar. But they are not </a:t>
            </a:r>
            <a:r>
              <a:rPr lang="en-US" sz="2140" dirty="0" smtClean="0"/>
              <a:t>all identical</a:t>
            </a:r>
            <a:r>
              <a:rPr lang="en-US" sz="2140" dirty="0"/>
              <a:t>. The chains are not all the same length. That is why we </a:t>
            </a:r>
            <a:r>
              <a:rPr lang="en-US" sz="2140" dirty="0" smtClean="0"/>
              <a:t>can’t write </a:t>
            </a:r>
            <a:r>
              <a:rPr lang="en-US" sz="2140" dirty="0"/>
              <a:t>an exact formula for polythene.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40" dirty="0"/>
              <a:t>By changing the reaction conditions, the average chain length can </a:t>
            </a:r>
            <a:r>
              <a:rPr lang="en-US" sz="2140" dirty="0" smtClean="0"/>
              <a:t>be changed</a:t>
            </a:r>
            <a:r>
              <a:rPr lang="en-US" sz="2140" dirty="0"/>
              <a:t>. But the chains will never be all the same length.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40" dirty="0"/>
              <a:t>The relative atomic mass (</a:t>
            </a:r>
            <a:r>
              <a:rPr lang="en-US" sz="2140" b="1" i="1" dirty="0" err="1"/>
              <a:t>M</a:t>
            </a:r>
            <a:r>
              <a:rPr lang="en-US" sz="2140" b="1" i="1" baseline="-25000" dirty="0" err="1"/>
              <a:t>r</a:t>
            </a:r>
            <a:r>
              <a:rPr lang="en-US" sz="2140" dirty="0"/>
              <a:t>) of an </a:t>
            </a:r>
            <a:r>
              <a:rPr lang="en-US" sz="2140" dirty="0" err="1"/>
              <a:t>ethene</a:t>
            </a:r>
            <a:r>
              <a:rPr lang="en-US" sz="2140" dirty="0"/>
              <a:t> molecule is 28.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40" dirty="0"/>
              <a:t>The </a:t>
            </a:r>
            <a:r>
              <a:rPr lang="en-US" sz="2140" i="1" dirty="0"/>
              <a:t>average </a:t>
            </a:r>
            <a:r>
              <a:rPr lang="en-US" sz="2140" i="1" dirty="0" err="1"/>
              <a:t>M</a:t>
            </a:r>
            <a:r>
              <a:rPr lang="en-US" sz="2140" i="1" baseline="-25000" dirty="0" err="1"/>
              <a:t>r</a:t>
            </a:r>
            <a:r>
              <a:rPr lang="en-US" sz="2140" dirty="0"/>
              <a:t> of the macromolecules in a sample of </a:t>
            </a:r>
            <a:r>
              <a:rPr lang="en-US" sz="2140" dirty="0" err="1"/>
              <a:t>polyethene</a:t>
            </a:r>
            <a:r>
              <a:rPr lang="en-US" sz="2140" dirty="0"/>
              <a:t> can </a:t>
            </a:r>
            <a:r>
              <a:rPr lang="en-US" sz="2140" dirty="0" smtClean="0"/>
              <a:t>be 500,000 </a:t>
            </a:r>
            <a:r>
              <a:rPr lang="en-US" sz="2140" dirty="0"/>
              <a:t>or more. In other words, when making polythene, at least </a:t>
            </a:r>
            <a:r>
              <a:rPr lang="en-US" sz="2140" dirty="0" smtClean="0"/>
              <a:t>17,000 </a:t>
            </a:r>
            <a:r>
              <a:rPr lang="en-US" sz="2140" dirty="0" err="1" smtClean="0"/>
              <a:t>ethene</a:t>
            </a:r>
            <a:r>
              <a:rPr lang="en-US" sz="2140" dirty="0" smtClean="0"/>
              <a:t> </a:t>
            </a:r>
            <a:r>
              <a:rPr lang="en-US" sz="2140" dirty="0"/>
              <a:t>molecules join, on average!</a:t>
            </a:r>
            <a:endParaRPr lang="en-US" sz="2140" b="1" dirty="0"/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72200" y="4361036"/>
            <a:ext cx="25125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To make a bottle, polythene </a:t>
            </a:r>
            <a:r>
              <a:rPr lang="en-US" sz="1600" dirty="0" smtClean="0">
                <a:latin typeface="FrutigerLTStd-Light"/>
              </a:rPr>
              <a:t>pellets are </a:t>
            </a:r>
            <a:r>
              <a:rPr lang="en-US" sz="1600" dirty="0">
                <a:latin typeface="FrutigerLTStd-Light"/>
              </a:rPr>
              <a:t>melted. A little molten polymer is </a:t>
            </a:r>
            <a:r>
              <a:rPr lang="en-US" sz="1600" dirty="0" smtClean="0">
                <a:latin typeface="FrutigerLTStd-Light"/>
              </a:rPr>
              <a:t>fed into </a:t>
            </a:r>
            <a:r>
              <a:rPr lang="en-US" sz="1600" dirty="0">
                <a:latin typeface="FrutigerLTStd-Light"/>
              </a:rPr>
              <a:t>a mould. A jet of air forces it </a:t>
            </a:r>
            <a:r>
              <a:rPr lang="en-US" sz="1600" dirty="0" smtClean="0">
                <a:latin typeface="FrutigerLTStd-Light"/>
              </a:rPr>
              <a:t>into the </a:t>
            </a:r>
            <a:r>
              <a:rPr lang="en-US" sz="1600" dirty="0">
                <a:latin typeface="FrutigerLTStd-Light"/>
              </a:rPr>
              <a:t>shape of the mould. Then the </a:t>
            </a:r>
            <a:r>
              <a:rPr lang="en-US" sz="1600" dirty="0" smtClean="0">
                <a:latin typeface="FrutigerLTStd-Light"/>
              </a:rPr>
              <a:t>mould is </a:t>
            </a:r>
            <a:r>
              <a:rPr lang="en-US" sz="1600" dirty="0">
                <a:latin typeface="FrutigerLTStd-Light"/>
              </a:rPr>
              <a:t>opened – and out comes a bottle!</a:t>
            </a:r>
            <a:endParaRPr lang="en-GB" sz="1600" dirty="0"/>
          </a:p>
        </p:txBody>
      </p:sp>
      <p:pic>
        <p:nvPicPr>
          <p:cNvPr id="1026" name="Picture 2" descr="Image result for plastic bottl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6074" y="1154653"/>
            <a:ext cx="1034318" cy="320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053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18.2 – Addition Polymerisation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Making </a:t>
            </a:r>
            <a:r>
              <a:rPr lang="en-US" b="1" dirty="0">
                <a:solidFill>
                  <a:srgbClr val="C00000"/>
                </a:solidFill>
              </a:rPr>
              <a:t>other polymers by addition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Look at the polymers in this table. You have probably heard of them </a:t>
            </a:r>
            <a:r>
              <a:rPr lang="en-US" dirty="0" smtClean="0"/>
              <a:t>all. They </a:t>
            </a:r>
            <a:r>
              <a:rPr lang="en-US" dirty="0"/>
              <a:t>are all made by addition </a:t>
            </a:r>
            <a:r>
              <a:rPr lang="en-US" dirty="0" err="1"/>
              <a:t>polymerisation</a:t>
            </a:r>
            <a:r>
              <a:rPr lang="en-US" dirty="0"/>
              <a:t>. Compare them: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1" y="2060848"/>
            <a:ext cx="8705267" cy="4608512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244408" y="59823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669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18.2 – Addition Polymerisation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Identifying the </a:t>
            </a:r>
            <a:r>
              <a:rPr lang="en-US" sz="1900" b="1" dirty="0">
                <a:solidFill>
                  <a:srgbClr val="C00000"/>
                </a:solidFill>
              </a:rPr>
              <a:t>monomer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If you know the structure of the addition polymer, you can work out </a:t>
            </a:r>
            <a:r>
              <a:rPr lang="en-US" sz="1900" dirty="0" smtClean="0"/>
              <a:t>what the </a:t>
            </a:r>
            <a:r>
              <a:rPr lang="en-US" sz="1900" dirty="0"/>
              <a:t>monomer was. Like this:</a:t>
            </a:r>
          </a:p>
          <a:p>
            <a:pPr marL="62071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Identify </a:t>
            </a:r>
            <a:r>
              <a:rPr lang="en-US" sz="1900" dirty="0"/>
              <a:t>the repeating unit. (It has two carbon atoms side by side, </a:t>
            </a:r>
            <a:r>
              <a:rPr lang="en-US" sz="1900" dirty="0" smtClean="0"/>
              <a:t>in the </a:t>
            </a:r>
            <a:r>
              <a:rPr lang="en-US" sz="1900" dirty="0"/>
              <a:t>main chain.) You could draw brackets around it.</a:t>
            </a:r>
          </a:p>
          <a:p>
            <a:pPr marL="62071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Then </a:t>
            </a:r>
            <a:r>
              <a:rPr lang="en-US" sz="1900" dirty="0"/>
              <a:t>draw the unit, but put a double bond between the two </a:t>
            </a:r>
            <a:r>
              <a:rPr lang="en-US" sz="1900" dirty="0" smtClean="0"/>
              <a:t>carbon atoms</a:t>
            </a:r>
            <a:r>
              <a:rPr lang="en-US" sz="1900" dirty="0"/>
              <a:t>. That is the monomer.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For example: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39372" y="670058"/>
            <a:ext cx="456964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72200" y="3429000"/>
            <a:ext cx="25125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PVC is light and flexible so is </a:t>
            </a:r>
            <a:r>
              <a:rPr lang="en-US" sz="1600" dirty="0" smtClean="0">
                <a:latin typeface="FrutigerLTStd-Light"/>
              </a:rPr>
              <a:t>widely used </a:t>
            </a:r>
            <a:r>
              <a:rPr lang="en-US" sz="1600" dirty="0">
                <a:latin typeface="FrutigerLTStd-Light"/>
              </a:rPr>
              <a:t>for hoses and water pipes, and </a:t>
            </a:r>
            <a:r>
              <a:rPr lang="en-US" sz="1600" dirty="0" smtClean="0">
                <a:latin typeface="FrutigerLTStd-Light"/>
              </a:rPr>
              <a:t>as an </a:t>
            </a:r>
            <a:r>
              <a:rPr lang="en-US" sz="1600" dirty="0">
                <a:latin typeface="FrutigerLTStd-Light"/>
              </a:rPr>
              <a:t>insulating cover for electrical wiring.</a:t>
            </a:r>
            <a:endParaRPr lang="en-GB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1124744"/>
            <a:ext cx="2512579" cy="22934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3693" y="5661248"/>
            <a:ext cx="39662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shows part of a molecule </a:t>
            </a:r>
            <a:r>
              <a:rPr lang="en-US" dirty="0" smtClean="0">
                <a:latin typeface="NewAsterLTStd"/>
              </a:rPr>
              <a:t>of </a:t>
            </a:r>
            <a:r>
              <a:rPr lang="en-GB" b="1" dirty="0" smtClean="0">
                <a:solidFill>
                  <a:srgbClr val="FF0000"/>
                </a:solidFill>
                <a:latin typeface="NewAsterLTStd-Bold"/>
              </a:rPr>
              <a:t>poly(propene</a:t>
            </a:r>
            <a:r>
              <a:rPr lang="en-GB" b="1" dirty="0">
                <a:solidFill>
                  <a:srgbClr val="FF0000"/>
                </a:solidFill>
                <a:latin typeface="NewAsterLTStd-Bold"/>
              </a:rPr>
              <a:t>)</a:t>
            </a:r>
            <a:r>
              <a:rPr lang="en-GB" dirty="0">
                <a:solidFill>
                  <a:srgbClr val="FF0000"/>
                </a:solidFill>
                <a:latin typeface="NewAsterLTStd"/>
              </a:rPr>
              <a:t>. </a:t>
            </a:r>
            <a:r>
              <a:rPr lang="en-GB" dirty="0">
                <a:latin typeface="NewAsterLTStd"/>
              </a:rPr>
              <a:t>The unit </a:t>
            </a:r>
            <a:r>
              <a:rPr lang="en-GB" dirty="0" smtClean="0">
                <a:latin typeface="NewAsterLTStd"/>
              </a:rPr>
              <a:t>within </a:t>
            </a:r>
            <a:r>
              <a:rPr lang="en-US" dirty="0" smtClean="0">
                <a:latin typeface="NewAsterLTStd"/>
              </a:rPr>
              <a:t>brackets </a:t>
            </a:r>
            <a:r>
              <a:rPr lang="en-US" dirty="0">
                <a:latin typeface="NewAsterLTStd"/>
              </a:rPr>
              <a:t>is the repeating unit.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427984" y="5661248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So this is the monomer that </a:t>
            </a:r>
            <a:r>
              <a:rPr lang="en-US" dirty="0" smtClean="0">
                <a:latin typeface="NewAsterLTStd"/>
              </a:rPr>
              <a:t>was used. It is the alkene </a:t>
            </a:r>
            <a:r>
              <a:rPr lang="en-US" b="1" dirty="0" smtClean="0">
                <a:solidFill>
                  <a:srgbClr val="FF0000"/>
                </a:solidFill>
                <a:latin typeface="NewAsterLTStd-Bold"/>
              </a:rPr>
              <a:t>propene</a:t>
            </a:r>
            <a:r>
              <a:rPr lang="en-US" dirty="0" smtClean="0">
                <a:latin typeface="NewAsterLTStd"/>
              </a:rPr>
              <a:t>. Note </a:t>
            </a:r>
            <a:r>
              <a:rPr lang="en-US" dirty="0">
                <a:latin typeface="NewAsterLTStd"/>
              </a:rPr>
              <a:t>the C=C double bond.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92" y="4271603"/>
            <a:ext cx="4180398" cy="12541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4140954"/>
            <a:ext cx="1800200" cy="1384771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44408" y="45422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752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18.2 – Addition Polymerisation</a:t>
            </a:r>
            <a:endParaRPr lang="en-GB" sz="40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80" dirty="0" smtClean="0"/>
              <a:t>Why </a:t>
            </a:r>
            <a:r>
              <a:rPr lang="en-US" sz="2780" dirty="0"/>
              <a:t>was addition </a:t>
            </a:r>
            <a:r>
              <a:rPr lang="en-US" sz="2780" dirty="0" err="1"/>
              <a:t>polymerisation</a:t>
            </a:r>
            <a:r>
              <a:rPr lang="en-US" sz="2780" dirty="0"/>
              <a:t> given that name?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80" b="1" dirty="0" smtClean="0"/>
              <a:t>a</a:t>
            </a:r>
            <a:r>
              <a:rPr lang="en-US" sz="2780" dirty="0" smtClean="0"/>
              <a:t> </a:t>
            </a:r>
            <a:r>
              <a:rPr lang="en-US" sz="2780" dirty="0"/>
              <a:t>What is a </a:t>
            </a:r>
            <a:r>
              <a:rPr lang="en-US" sz="2780" dirty="0" smtClean="0"/>
              <a:t>monomer?</a:t>
            </a:r>
            <a:br>
              <a:rPr lang="en-US" sz="2780" dirty="0" smtClean="0"/>
            </a:br>
            <a:r>
              <a:rPr lang="en-US" sz="2780" b="1" dirty="0" smtClean="0"/>
              <a:t>b</a:t>
            </a:r>
            <a:r>
              <a:rPr lang="en-US" sz="2780" dirty="0" smtClean="0"/>
              <a:t> </a:t>
            </a:r>
            <a:r>
              <a:rPr lang="en-US" sz="2780" dirty="0"/>
              <a:t>Could methane (CH</a:t>
            </a:r>
            <a:r>
              <a:rPr lang="en-US" sz="2780" baseline="-25000" dirty="0"/>
              <a:t>4</a:t>
            </a:r>
            <a:r>
              <a:rPr lang="en-US" sz="2780" dirty="0"/>
              <a:t>) be used as a monomer for </a:t>
            </a:r>
            <a:r>
              <a:rPr lang="en-US" sz="2780" dirty="0" smtClean="0"/>
              <a:t>addition </a:t>
            </a:r>
            <a:r>
              <a:rPr lang="en-US" sz="2780" dirty="0" err="1" smtClean="0"/>
              <a:t>polymerisation</a:t>
            </a:r>
            <a:r>
              <a:rPr lang="en-US" sz="2780" dirty="0"/>
              <a:t>? Explain your answer.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80" dirty="0" smtClean="0"/>
              <a:t>It </a:t>
            </a:r>
            <a:r>
              <a:rPr lang="en-US" sz="2780" dirty="0"/>
              <a:t>is not possible to give an exact formula for </a:t>
            </a:r>
            <a:r>
              <a:rPr lang="en-US" sz="2780" dirty="0" smtClean="0"/>
              <a:t>the macromolecules </a:t>
            </a:r>
            <a:r>
              <a:rPr lang="en-US" sz="2780" dirty="0"/>
              <a:t>in polythene. Why not?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80" dirty="0" smtClean="0"/>
              <a:t>Draw </a:t>
            </a:r>
            <a:r>
              <a:rPr lang="en-US" sz="2780" dirty="0"/>
              <a:t>a diagram to show the </a:t>
            </a:r>
            <a:r>
              <a:rPr lang="en-US" sz="2780" dirty="0" err="1"/>
              <a:t>polymerisation</a:t>
            </a:r>
            <a:r>
              <a:rPr lang="en-US" sz="2780" dirty="0"/>
              <a:t> </a:t>
            </a:r>
            <a:r>
              <a:rPr lang="en-US" sz="2780" dirty="0" smtClean="0"/>
              <a:t>of:</a:t>
            </a:r>
            <a:br>
              <a:rPr lang="en-US" sz="2780" dirty="0" smtClean="0"/>
            </a:br>
            <a:r>
              <a:rPr lang="en-US" sz="2780" b="1" dirty="0" smtClean="0"/>
              <a:t>a</a:t>
            </a:r>
            <a:r>
              <a:rPr lang="en-US" sz="2780" dirty="0" smtClean="0"/>
              <a:t> </a:t>
            </a:r>
            <a:r>
              <a:rPr lang="en-US" sz="2780" dirty="0" err="1"/>
              <a:t>ethene</a:t>
            </a:r>
            <a:r>
              <a:rPr lang="en-US" sz="2780" dirty="0"/>
              <a:t> </a:t>
            </a:r>
            <a:r>
              <a:rPr lang="en-US" sz="2780" dirty="0" smtClean="0"/>
              <a:t>  </a:t>
            </a:r>
            <a:r>
              <a:rPr lang="en-US" sz="2780" b="1" dirty="0" smtClean="0"/>
              <a:t>b</a:t>
            </a:r>
            <a:r>
              <a:rPr lang="en-US" sz="2780" dirty="0" smtClean="0"/>
              <a:t> </a:t>
            </a:r>
            <a:r>
              <a:rPr lang="en-US" sz="2780" dirty="0" err="1"/>
              <a:t>chloroethene</a:t>
            </a:r>
            <a:r>
              <a:rPr lang="en-US" sz="2780" dirty="0"/>
              <a:t> </a:t>
            </a:r>
            <a:r>
              <a:rPr lang="en-US" sz="2780" dirty="0" smtClean="0"/>
              <a:t>  </a:t>
            </a:r>
            <a:r>
              <a:rPr lang="en-US" sz="2780" b="1" dirty="0" smtClean="0"/>
              <a:t>c</a:t>
            </a:r>
            <a:r>
              <a:rPr lang="en-US" sz="2780" dirty="0" smtClean="0"/>
              <a:t> </a:t>
            </a:r>
            <a:r>
              <a:rPr lang="en-US" sz="2780" dirty="0" err="1"/>
              <a:t>phenylethene</a:t>
            </a:r>
            <a:endParaRPr lang="en-US" sz="2780" dirty="0"/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80" dirty="0" smtClean="0"/>
              <a:t>A </a:t>
            </a:r>
            <a:r>
              <a:rPr lang="en-US" sz="2780" dirty="0"/>
              <a:t>polymer has the general </a:t>
            </a:r>
            <a:r>
              <a:rPr lang="en-US" sz="2780" dirty="0" smtClean="0"/>
              <a:t/>
            </a:r>
            <a:br>
              <a:rPr lang="en-US" sz="2780" dirty="0" smtClean="0"/>
            </a:br>
            <a:r>
              <a:rPr lang="en-US" sz="2780" dirty="0" smtClean="0"/>
              <a:t>formula shown </a:t>
            </a:r>
            <a:r>
              <a:rPr lang="en-US" sz="2780" dirty="0"/>
              <a:t>on the </a:t>
            </a:r>
            <a:r>
              <a:rPr lang="en-US" sz="2780" dirty="0" smtClean="0"/>
              <a:t>right. </a:t>
            </a:r>
            <a:br>
              <a:rPr lang="en-US" sz="2780" dirty="0" smtClean="0"/>
            </a:br>
            <a:r>
              <a:rPr lang="en-US" sz="2780" dirty="0" smtClean="0"/>
              <a:t>Draw </a:t>
            </a:r>
            <a:r>
              <a:rPr lang="en-US" sz="2780" dirty="0"/>
              <a:t>the monomer that was </a:t>
            </a:r>
            <a:r>
              <a:rPr lang="en-US" sz="2780" dirty="0" smtClean="0"/>
              <a:t/>
            </a:r>
            <a:br>
              <a:rPr lang="en-US" sz="2780" dirty="0" smtClean="0"/>
            </a:br>
            <a:r>
              <a:rPr lang="en-US" sz="2780" dirty="0" smtClean="0"/>
              <a:t>used to </a:t>
            </a:r>
            <a:r>
              <a:rPr lang="en-US" sz="2780" dirty="0"/>
              <a:t>make it.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162880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2" y="5013176"/>
            <a:ext cx="3024336" cy="1598578"/>
          </a:xfrm>
          <a:prstGeom prst="rect">
            <a:avLst/>
          </a:prstGeom>
        </p:spPr>
      </p:pic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244408" y="367812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652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500" b="1" dirty="0" smtClean="0">
                <a:solidFill>
                  <a:srgbClr val="C00000"/>
                </a:solidFill>
              </a:rPr>
              <a:t>Condensation </a:t>
            </a:r>
            <a:r>
              <a:rPr lang="en-US" sz="2500" b="1" dirty="0" err="1">
                <a:solidFill>
                  <a:srgbClr val="C00000"/>
                </a:solidFill>
              </a:rPr>
              <a:t>polymerisation</a:t>
            </a:r>
            <a:endParaRPr lang="en-US" sz="25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00" dirty="0"/>
              <a:t>In addition </a:t>
            </a:r>
            <a:r>
              <a:rPr lang="en-US" sz="2500" dirty="0" err="1"/>
              <a:t>polymerisation</a:t>
            </a:r>
            <a:r>
              <a:rPr lang="en-US" sz="2500" dirty="0"/>
              <a:t>, there is only one monomer.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00" dirty="0"/>
              <a:t>Double bonds break, allowing the monomer molecules to join </a:t>
            </a:r>
            <a:r>
              <a:rPr lang="en-US" sz="2500" dirty="0" smtClean="0"/>
              <a:t>together. But </a:t>
            </a:r>
            <a:r>
              <a:rPr lang="en-US" sz="2500" dirty="0"/>
              <a:t>in condensation </a:t>
            </a:r>
            <a:r>
              <a:rPr lang="en-US" sz="2500" dirty="0" err="1"/>
              <a:t>polymerisation</a:t>
            </a:r>
            <a:r>
              <a:rPr lang="en-US" sz="2500" dirty="0"/>
              <a:t>, no double bonds break. Instead:</a:t>
            </a:r>
          </a:p>
          <a:p>
            <a:pPr marL="723900" indent="-3556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500" dirty="0" smtClean="0"/>
              <a:t>two </a:t>
            </a:r>
            <a:r>
              <a:rPr lang="en-US" sz="2500" i="1" dirty="0"/>
              <a:t>different</a:t>
            </a:r>
            <a:r>
              <a:rPr lang="en-US" sz="2500" dirty="0"/>
              <a:t> monomers join.</a:t>
            </a:r>
          </a:p>
          <a:p>
            <a:pPr marL="723900" indent="-3556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500" dirty="0" smtClean="0"/>
              <a:t>each </a:t>
            </a:r>
            <a:r>
              <a:rPr lang="en-US" sz="2500" dirty="0"/>
              <a:t>has </a:t>
            </a:r>
            <a:r>
              <a:rPr lang="en-US" sz="2500" i="1" dirty="0"/>
              <a:t>two functional groups </a:t>
            </a:r>
            <a:r>
              <a:rPr lang="en-US" sz="2500" dirty="0"/>
              <a:t>that take part in the reaction.</a:t>
            </a:r>
          </a:p>
          <a:p>
            <a:pPr marL="723900" indent="-3556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500" dirty="0" smtClean="0"/>
              <a:t>the </a:t>
            </a:r>
            <a:r>
              <a:rPr lang="en-US" sz="2500" dirty="0"/>
              <a:t>monomers join at their functional groups, by getting rid of </a:t>
            </a:r>
            <a:r>
              <a:rPr lang="en-US" sz="2500" dirty="0" smtClean="0"/>
              <a:t>or </a:t>
            </a:r>
            <a:r>
              <a:rPr lang="en-US" sz="2500" b="1" dirty="0" smtClean="0">
                <a:solidFill>
                  <a:srgbClr val="FF0000"/>
                </a:solidFill>
              </a:rPr>
              <a:t>eliminating</a:t>
            </a:r>
            <a:r>
              <a:rPr lang="en-US" sz="2500" dirty="0" smtClean="0">
                <a:solidFill>
                  <a:srgbClr val="FF0000"/>
                </a:solidFill>
              </a:rPr>
              <a:t> </a:t>
            </a:r>
            <a:r>
              <a:rPr lang="en-US" sz="2500" dirty="0"/>
              <a:t>small molecules.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72200" y="4869160"/>
            <a:ext cx="25125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Making nylon in the school </a:t>
            </a:r>
            <a:r>
              <a:rPr lang="en-US" sz="1600" dirty="0" smtClean="0">
                <a:latin typeface="FrutigerLTStd-Light"/>
              </a:rPr>
              <a:t>lab. </a:t>
            </a:r>
            <a:r>
              <a:rPr lang="en-US" sz="1600" b="1" dirty="0" smtClean="0">
                <a:latin typeface="FrutigerLTStd-Light"/>
              </a:rPr>
              <a:t>A</a:t>
            </a:r>
            <a:r>
              <a:rPr lang="en-US" sz="1600" dirty="0" smtClean="0">
                <a:latin typeface="FrutigerLTStd-Light"/>
              </a:rPr>
              <a:t> </a:t>
            </a:r>
            <a:r>
              <a:rPr lang="en-US" sz="1600" dirty="0">
                <a:latin typeface="FrutigerLTStd-Light"/>
              </a:rPr>
              <a:t>is dissolved in water. </a:t>
            </a:r>
            <a:r>
              <a:rPr lang="en-US" sz="1600" b="1" dirty="0">
                <a:latin typeface="FrutigerLTStd-Light"/>
              </a:rPr>
              <a:t>B</a:t>
            </a:r>
            <a:r>
              <a:rPr lang="en-US" sz="1600" dirty="0">
                <a:latin typeface="FrutigerLTStd-Light"/>
              </a:rPr>
              <a:t> is </a:t>
            </a:r>
            <a:r>
              <a:rPr lang="en-US" sz="1600" dirty="0" smtClean="0">
                <a:latin typeface="FrutigerLTStd-Light"/>
              </a:rPr>
              <a:t>dissolved in </a:t>
            </a:r>
            <a:r>
              <a:rPr lang="en-US" sz="1600" dirty="0">
                <a:latin typeface="FrutigerLTStd-Light"/>
              </a:rPr>
              <a:t>an organic solvent that does not </a:t>
            </a:r>
            <a:r>
              <a:rPr lang="en-US" sz="1600" dirty="0" smtClean="0">
                <a:latin typeface="FrutigerLTStd-Light"/>
              </a:rPr>
              <a:t>mix with </a:t>
            </a:r>
            <a:r>
              <a:rPr lang="en-US" sz="1600" dirty="0">
                <a:latin typeface="FrutigerLTStd-Light"/>
              </a:rPr>
              <a:t>water. Nylon forms where </a:t>
            </a:r>
            <a:r>
              <a:rPr lang="en-US" sz="1600" dirty="0" smtClean="0">
                <a:latin typeface="FrutigerLTStd-Light"/>
              </a:rPr>
              <a:t>the solutions </a:t>
            </a:r>
            <a:r>
              <a:rPr lang="en-US" sz="1600" dirty="0">
                <a:latin typeface="FrutigerLTStd-Light"/>
              </a:rPr>
              <a:t>meet.</a:t>
            </a:r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39" t="8940" r="13057" b="5781"/>
          <a:stretch/>
        </p:blipFill>
        <p:spPr>
          <a:xfrm>
            <a:off x="6444208" y="1132418"/>
            <a:ext cx="2448272" cy="3736742"/>
          </a:xfrm>
          <a:prstGeom prst="rect">
            <a:avLst/>
          </a:prstGeom>
        </p:spPr>
      </p:pic>
      <p:sp>
        <p:nvSpPr>
          <p:cNvPr id="9" name="TextBox 8">
            <a:hlinkClick r:id="rId4" action="ppaction://hlinkfile"/>
          </p:cNvPr>
          <p:cNvSpPr txBox="1"/>
          <p:nvPr/>
        </p:nvSpPr>
        <p:spPr>
          <a:xfrm>
            <a:off x="3709546" y="6228020"/>
            <a:ext cx="2518638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Making Nylon in a Lab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372200" y="3451066"/>
            <a:ext cx="1394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Contains A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72200" y="3921389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Contains B</a:t>
            </a:r>
            <a:endParaRPr lang="en-GB" b="1" dirty="0"/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5780244" y="19168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4197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Making nylon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Below are the two monomers used in making nylon. We will call </a:t>
            </a:r>
            <a:r>
              <a:rPr lang="en-US" sz="2000" dirty="0" smtClean="0"/>
              <a:t>them </a:t>
            </a:r>
            <a:r>
              <a:rPr lang="en-US" sz="2000" b="1" dirty="0" smtClean="0"/>
              <a:t>A </a:t>
            </a:r>
            <a:r>
              <a:rPr lang="en-US" sz="2000" dirty="0" smtClean="0"/>
              <a:t>and </a:t>
            </a:r>
            <a:r>
              <a:rPr lang="en-US" sz="2000" b="1" dirty="0"/>
              <a:t>B</a:t>
            </a:r>
            <a:r>
              <a:rPr lang="en-US" sz="2000" dirty="0"/>
              <a:t>, for convenience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reaction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shows the reaction between the two monomer molecules</a:t>
            </a:r>
            <a:r>
              <a:rPr lang="en-US" sz="20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the nitrogen atom at one end of </a:t>
            </a:r>
            <a:r>
              <a:rPr lang="en-US" sz="2000" b="1" dirty="0"/>
              <a:t>A</a:t>
            </a:r>
            <a:r>
              <a:rPr lang="en-US" sz="2000" dirty="0"/>
              <a:t> has joined to the carbon atom </a:t>
            </a:r>
            <a:r>
              <a:rPr lang="en-US" sz="2000" dirty="0" smtClean="0"/>
              <a:t>at one </a:t>
            </a:r>
            <a:r>
              <a:rPr lang="en-US" sz="2000" dirty="0"/>
              <a:t>end of </a:t>
            </a:r>
            <a:r>
              <a:rPr lang="en-US" sz="2000" b="1" dirty="0"/>
              <a:t>B</a:t>
            </a:r>
            <a:r>
              <a:rPr lang="en-US" sz="2000" dirty="0"/>
              <a:t>, by eliminating a molecule of hydrogen chloride.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7" y="2132856"/>
            <a:ext cx="7056783" cy="1728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284366"/>
            <a:ext cx="8413705" cy="1736922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300524" y="386104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9150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1" y="2204864"/>
            <a:ext cx="7980889" cy="2520280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632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Making nylon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reaction continues at the other ends of A and B. In this way, </a:t>
            </a:r>
            <a:r>
              <a:rPr lang="en-US" sz="2000" dirty="0" smtClean="0"/>
              <a:t>thousands of </a:t>
            </a:r>
            <a:r>
              <a:rPr lang="en-US" sz="2000" dirty="0"/>
              <a:t>molecules join, giving a macromolecule of nylon. Here is part of it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group where the monomers joined is called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b="1" dirty="0">
                <a:solidFill>
                  <a:srgbClr val="FF0000"/>
                </a:solidFill>
              </a:rPr>
              <a:t>amide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linkage. </a:t>
            </a:r>
            <a:r>
              <a:rPr lang="en-US" sz="2000" dirty="0" smtClean="0"/>
              <a:t>So nylon </a:t>
            </a:r>
            <a:r>
              <a:rPr lang="en-US" sz="2000" dirty="0"/>
              <a:t>is called a </a:t>
            </a:r>
            <a:r>
              <a:rPr lang="en-US" sz="2000" b="1" dirty="0">
                <a:solidFill>
                  <a:srgbClr val="FF0000"/>
                </a:solidFill>
              </a:rPr>
              <a:t>polyamide</a:t>
            </a:r>
            <a:r>
              <a:rPr lang="en-US" sz="2000" dirty="0"/>
              <a:t>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en-US" sz="2000" dirty="0"/>
              <a:t>Proteins have this link too, as you will see.)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Nylon can be drawn into tough strong </a:t>
            </a:r>
            <a:r>
              <a:rPr lang="en-US" sz="2000" dirty="0" err="1"/>
              <a:t>fibres</a:t>
            </a:r>
            <a:r>
              <a:rPr lang="en-US" sz="2000" dirty="0"/>
              <a:t> that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do </a:t>
            </a:r>
            <a:r>
              <a:rPr lang="en-US" sz="2000" dirty="0"/>
              <a:t>not rot away. So it </a:t>
            </a:r>
            <a:r>
              <a:rPr lang="en-US" sz="2000" dirty="0" smtClean="0"/>
              <a:t>is used </a:t>
            </a:r>
            <a:r>
              <a:rPr lang="en-US" sz="2000" dirty="0"/>
              <a:t>for thread, ropes,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fishing </a:t>
            </a:r>
            <a:r>
              <a:rPr lang="en-US" sz="2000" dirty="0"/>
              <a:t>nets, car seat belts, and carpets.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5" b="6383"/>
          <a:stretch/>
        </p:blipFill>
        <p:spPr>
          <a:xfrm>
            <a:off x="6527968" y="3068960"/>
            <a:ext cx="2314825" cy="30243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84168" y="6073009"/>
            <a:ext cx="28803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Nylon thread: tough, strong, </a:t>
            </a:r>
            <a:r>
              <a:rPr lang="en-US" dirty="0" smtClean="0">
                <a:latin typeface="FrutigerLTStd-Light"/>
              </a:rPr>
              <a:t>great </a:t>
            </a:r>
            <a:r>
              <a:rPr lang="en-GB" dirty="0" smtClean="0">
                <a:latin typeface="FrutigerLTStd-Light"/>
              </a:rPr>
              <a:t>for </a:t>
            </a:r>
            <a:r>
              <a:rPr lang="en-GB" dirty="0">
                <a:latin typeface="FrutigerLTStd-Light"/>
              </a:rPr>
              <a:t>flying kites.</a:t>
            </a:r>
            <a:endParaRPr lang="en-GB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00524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524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90465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2"/>
            </a:pPr>
            <a:r>
              <a:rPr lang="en-US" sz="2000" b="1" dirty="0" smtClean="0">
                <a:solidFill>
                  <a:srgbClr val="C00000"/>
                </a:solidFill>
              </a:rPr>
              <a:t>Making </a:t>
            </a:r>
            <a:r>
              <a:rPr lang="en-US" sz="2000" b="1" dirty="0" err="1">
                <a:solidFill>
                  <a:srgbClr val="C00000"/>
                </a:solidFill>
              </a:rPr>
              <a:t>Terylene</a:t>
            </a:r>
            <a:endParaRPr lang="en-US" sz="20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Like nylon, </a:t>
            </a:r>
            <a:r>
              <a:rPr lang="en-US" sz="2000" dirty="0" err="1"/>
              <a:t>Terylene</a:t>
            </a:r>
            <a:r>
              <a:rPr lang="en-US" sz="2000" dirty="0"/>
              <a:t> is made by condensation </a:t>
            </a:r>
            <a:r>
              <a:rPr lang="en-US" sz="2000" dirty="0" err="1"/>
              <a:t>polymerisation</a:t>
            </a:r>
            <a:r>
              <a:rPr lang="en-US" sz="2000" dirty="0"/>
              <a:t>, using </a:t>
            </a:r>
            <a:r>
              <a:rPr lang="en-US" sz="2000" dirty="0" smtClean="0"/>
              <a:t>two different </a:t>
            </a:r>
            <a:r>
              <a:rPr lang="en-US" sz="2000" dirty="0"/>
              <a:t>monomers. This time we call them </a:t>
            </a:r>
            <a:r>
              <a:rPr lang="en-US" sz="2000" b="1" dirty="0"/>
              <a:t>C</a:t>
            </a:r>
            <a:r>
              <a:rPr lang="en-US" sz="2000" dirty="0"/>
              <a:t> and </a:t>
            </a:r>
            <a:r>
              <a:rPr lang="en-US" sz="2000" b="1" dirty="0"/>
              <a:t>D</a:t>
            </a:r>
            <a:r>
              <a:rPr lang="en-US" sz="20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C</a:t>
            </a:r>
            <a:r>
              <a:rPr lang="en-US" sz="2000" dirty="0"/>
              <a:t> has two </a:t>
            </a:r>
            <a:r>
              <a:rPr lang="en-US" sz="2000" b="1" dirty="0"/>
              <a:t>COOH</a:t>
            </a:r>
            <a:r>
              <a:rPr lang="en-US" sz="2000" dirty="0"/>
              <a:t> (carboxyl) groups, and </a:t>
            </a:r>
            <a:r>
              <a:rPr lang="en-US" sz="2000" b="1" dirty="0"/>
              <a:t>D</a:t>
            </a:r>
            <a:r>
              <a:rPr lang="en-US" sz="2000" dirty="0"/>
              <a:t> has two </a:t>
            </a:r>
            <a:r>
              <a:rPr lang="en-US" sz="2000" b="1" dirty="0"/>
              <a:t>OH</a:t>
            </a:r>
            <a:r>
              <a:rPr lang="en-US" sz="2000" dirty="0"/>
              <a:t> (alcohol) </a:t>
            </a:r>
            <a:r>
              <a:rPr lang="en-US" sz="2000" dirty="0" smtClean="0"/>
              <a:t>groups. Only </a:t>
            </a:r>
            <a:r>
              <a:rPr lang="en-US" sz="2000" dirty="0"/>
              <a:t>these functional groups take part in the reaction.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once again we can show the rest of the molecules as blocks.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84168" y="4077072"/>
            <a:ext cx="2808312" cy="2492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 err="1">
                <a:latin typeface="FrutigerLTStd-Light"/>
              </a:rPr>
              <a:t>Fibres</a:t>
            </a:r>
            <a:r>
              <a:rPr lang="en-US" dirty="0">
                <a:latin typeface="FrutigerLTStd-Light"/>
              </a:rPr>
              <a:t> of nylon and </a:t>
            </a:r>
            <a:r>
              <a:rPr lang="en-US" dirty="0" err="1">
                <a:latin typeface="FrutigerLTStd-Light"/>
              </a:rPr>
              <a:t>Terylene</a:t>
            </a:r>
            <a:r>
              <a:rPr lang="en-US" dirty="0">
                <a:latin typeface="FrutigerLTStd-Light"/>
              </a:rPr>
              <a:t> </a:t>
            </a:r>
            <a:r>
              <a:rPr lang="en-US" dirty="0" smtClean="0">
                <a:latin typeface="FrutigerLTStd-Light"/>
              </a:rPr>
              <a:t>are made </a:t>
            </a:r>
            <a:r>
              <a:rPr lang="en-US" dirty="0">
                <a:latin typeface="FrutigerLTStd-Light"/>
              </a:rPr>
              <a:t>by pumping the melted </a:t>
            </a:r>
            <a:r>
              <a:rPr lang="en-US" dirty="0" smtClean="0">
                <a:latin typeface="FrutigerLTStd-Light"/>
              </a:rPr>
              <a:t>polymer through </a:t>
            </a:r>
            <a:r>
              <a:rPr lang="en-US" dirty="0">
                <a:latin typeface="FrutigerLTStd-Light"/>
              </a:rPr>
              <a:t>a spinneret (like a shower head</a:t>
            </a:r>
            <a:r>
              <a:rPr lang="en-US" dirty="0" smtClean="0">
                <a:latin typeface="FrutigerLTStd-Light"/>
              </a:rPr>
              <a:t>). As </a:t>
            </a:r>
            <a:r>
              <a:rPr lang="en-US" dirty="0">
                <a:latin typeface="FrutigerLTStd-Light"/>
              </a:rPr>
              <a:t>it comes out through the holes, </a:t>
            </a:r>
            <a:r>
              <a:rPr lang="en-US" dirty="0" smtClean="0">
                <a:latin typeface="FrutigerLTStd-Light"/>
              </a:rPr>
              <a:t>the polymer </a:t>
            </a:r>
            <a:r>
              <a:rPr lang="en-US" dirty="0">
                <a:latin typeface="FrutigerLTStd-Light"/>
              </a:rPr>
              <a:t>hardens into long threads.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1126690"/>
            <a:ext cx="2808312" cy="28513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19" y="2492895"/>
            <a:ext cx="3196209" cy="23927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5896" y="2492896"/>
            <a:ext cx="2304256" cy="2392703"/>
          </a:xfrm>
          <a:prstGeom prst="rect">
            <a:avLst/>
          </a:prstGeom>
        </p:spPr>
      </p:pic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300524" y="45811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6441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4365104"/>
            <a:ext cx="6752136" cy="1656184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>
              <a:buClr>
                <a:srgbClr val="C00000"/>
              </a:buClr>
              <a:buFont typeface="+mj-lt"/>
              <a:buAutoNum type="arabicPeriod" startAt="2"/>
            </a:pPr>
            <a:r>
              <a:rPr lang="en-US" sz="2000" b="1" dirty="0" smtClean="0">
                <a:solidFill>
                  <a:srgbClr val="C00000"/>
                </a:solidFill>
              </a:rPr>
              <a:t>Making </a:t>
            </a:r>
            <a:r>
              <a:rPr lang="en-US" sz="2000" b="1" dirty="0" err="1" smtClean="0">
                <a:solidFill>
                  <a:srgbClr val="C00000"/>
                </a:solidFill>
              </a:rPr>
              <a:t>Terylene</a:t>
            </a:r>
            <a:r>
              <a:rPr lang="en-US" sz="2000" b="1" dirty="0" smtClean="0">
                <a:solidFill>
                  <a:srgbClr val="C00000"/>
                </a:solidFill>
              </a:rPr>
              <a:t> - The </a:t>
            </a:r>
            <a:r>
              <a:rPr lang="en-US" sz="2000" b="1" dirty="0">
                <a:solidFill>
                  <a:srgbClr val="C00000"/>
                </a:solidFill>
              </a:rPr>
              <a:t>reaction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shows the reaction between the two monomer molecules</a:t>
            </a:r>
            <a:r>
              <a:rPr lang="en-US" sz="2000" dirty="0" smtClean="0"/>
              <a:t>: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a carbon atom at one end of </a:t>
            </a:r>
            <a:r>
              <a:rPr lang="en-US" sz="2000" b="1" dirty="0"/>
              <a:t>C</a:t>
            </a:r>
            <a:r>
              <a:rPr lang="en-US" sz="2000" dirty="0"/>
              <a:t> has joined to an oxygen atom at one </a:t>
            </a:r>
            <a:r>
              <a:rPr lang="en-US" sz="2000" dirty="0" smtClean="0"/>
              <a:t>end of </a:t>
            </a:r>
            <a:r>
              <a:rPr lang="en-US" sz="2000" b="1" dirty="0"/>
              <a:t>D</a:t>
            </a:r>
            <a:r>
              <a:rPr lang="en-US" sz="2000" dirty="0"/>
              <a:t>, by eliminating a water molecule.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reaction continues at the other ends of </a:t>
            </a:r>
            <a:r>
              <a:rPr lang="en-US" sz="2000" b="1" dirty="0"/>
              <a:t>C</a:t>
            </a:r>
            <a:r>
              <a:rPr lang="en-US" sz="2000" dirty="0"/>
              <a:t> and </a:t>
            </a:r>
            <a:r>
              <a:rPr lang="en-US" sz="2000" b="1" dirty="0"/>
              <a:t>D</a:t>
            </a:r>
            <a:r>
              <a:rPr lang="en-US" sz="2000" dirty="0"/>
              <a:t>. In this way </a:t>
            </a:r>
            <a:r>
              <a:rPr lang="en-US" sz="2000" dirty="0" smtClean="0"/>
              <a:t>thousands of </a:t>
            </a:r>
            <a:r>
              <a:rPr lang="en-US" sz="2000" dirty="0"/>
              <a:t>molecules join, giving a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macromolecule </a:t>
            </a:r>
            <a:r>
              <a:rPr lang="en-US" sz="2000" dirty="0"/>
              <a:t>of </a:t>
            </a:r>
            <a:r>
              <a:rPr lang="en-US" sz="2000" dirty="0" err="1"/>
              <a:t>Terylene</a:t>
            </a:r>
            <a:r>
              <a:rPr lang="en-US" sz="2000" dirty="0"/>
              <a:t>. Here is part of it</a:t>
            </a:r>
            <a:r>
              <a:rPr lang="en-US" sz="2000" dirty="0" smtClean="0"/>
              <a:t>: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In fact the reaction is the same as the reaction between the acid </a:t>
            </a:r>
            <a:r>
              <a:rPr lang="en-US" sz="2000" dirty="0" smtClean="0"/>
              <a:t>and alcohol </a:t>
            </a:r>
            <a:r>
              <a:rPr lang="en-US" sz="2000" dirty="0"/>
              <a:t>on page 259, giving an ester. (See the last section on that page.)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1772816"/>
            <a:ext cx="7560840" cy="1512168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300524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07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18.3 – Condensation Polymerisation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97666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2"/>
            </a:pPr>
            <a:r>
              <a:rPr lang="en-US" sz="2800" b="1" dirty="0" smtClean="0">
                <a:solidFill>
                  <a:srgbClr val="C00000"/>
                </a:solidFill>
              </a:rPr>
              <a:t>Making </a:t>
            </a:r>
            <a:r>
              <a:rPr lang="en-US" sz="2800" b="1" dirty="0" err="1" smtClean="0">
                <a:solidFill>
                  <a:srgbClr val="C00000"/>
                </a:solidFill>
              </a:rPr>
              <a:t>Terylene</a:t>
            </a:r>
            <a:r>
              <a:rPr lang="en-US" sz="2800" b="1" dirty="0" smtClean="0">
                <a:solidFill>
                  <a:srgbClr val="C00000"/>
                </a:solidFill>
              </a:rPr>
              <a:t> - The </a:t>
            </a:r>
            <a:r>
              <a:rPr lang="en-US" sz="2800" b="1" dirty="0">
                <a:solidFill>
                  <a:srgbClr val="C00000"/>
                </a:solidFill>
              </a:rPr>
              <a:t>reaction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/>
              <a:t>So the </a:t>
            </a:r>
            <a:r>
              <a:rPr lang="en-US" sz="2800" dirty="0" smtClean="0"/>
              <a:t>group </a:t>
            </a:r>
            <a:r>
              <a:rPr lang="en-US" sz="2800" dirty="0"/>
              <a:t>where the monomers have joined is called an </a:t>
            </a:r>
            <a:r>
              <a:rPr lang="en-US" sz="2800" b="1" dirty="0">
                <a:solidFill>
                  <a:srgbClr val="FF0000"/>
                </a:solidFill>
              </a:rPr>
              <a:t>ester </a:t>
            </a:r>
            <a:r>
              <a:rPr lang="en-US" sz="2800" b="1" dirty="0" smtClean="0">
                <a:solidFill>
                  <a:srgbClr val="FF0000"/>
                </a:solidFill>
              </a:rPr>
              <a:t>linkage</a:t>
            </a:r>
            <a:r>
              <a:rPr lang="en-US" sz="2800" dirty="0" smtClean="0"/>
              <a:t>. </a:t>
            </a:r>
            <a:r>
              <a:rPr lang="en-US" sz="2800" dirty="0" err="1" smtClean="0"/>
              <a:t>Terylene</a:t>
            </a:r>
            <a:r>
              <a:rPr lang="en-US" sz="2800" dirty="0" smtClean="0"/>
              <a:t> </a:t>
            </a:r>
            <a:r>
              <a:rPr lang="en-US" sz="2800" dirty="0"/>
              <a:t>is called a </a:t>
            </a:r>
            <a:r>
              <a:rPr lang="en-US" sz="2800" b="1" dirty="0">
                <a:solidFill>
                  <a:srgbClr val="FF0000"/>
                </a:solidFill>
              </a:rPr>
              <a:t>polyester</a:t>
            </a:r>
            <a:r>
              <a:rPr lang="en-US" sz="2800" dirty="0"/>
              <a:t>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 err="1"/>
              <a:t>Terylene</a:t>
            </a:r>
            <a:r>
              <a:rPr lang="en-US" sz="2800" dirty="0"/>
              <a:t> is used for shirts and other clothing, and for bedlinen. It is </a:t>
            </a:r>
            <a:r>
              <a:rPr lang="en-US" sz="2800" dirty="0" smtClean="0"/>
              <a:t>usually woven </a:t>
            </a:r>
            <a:r>
              <a:rPr lang="en-US" sz="2800" dirty="0"/>
              <a:t>with cotton. The resulting fabric is more hard-wearing than </a:t>
            </a:r>
            <a:r>
              <a:rPr lang="en-US" sz="2800" dirty="0" smtClean="0"/>
              <a:t>cotton, and </a:t>
            </a:r>
            <a:r>
              <a:rPr lang="en-US" sz="2800" dirty="0"/>
              <a:t>does not crease so easily. </a:t>
            </a:r>
            <a:r>
              <a:rPr lang="en-US" sz="2800" dirty="0" err="1"/>
              <a:t>Terylene</a:t>
            </a:r>
            <a:r>
              <a:rPr lang="en-US" sz="2800" dirty="0"/>
              <a:t> is also sold as polyester thread.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1" b="4979"/>
          <a:stretch/>
        </p:blipFill>
        <p:spPr>
          <a:xfrm>
            <a:off x="6156176" y="1124745"/>
            <a:ext cx="2722361" cy="31798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56176" y="4396877"/>
            <a:ext cx="272236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Shirts made from </a:t>
            </a:r>
            <a:r>
              <a:rPr lang="en-US" sz="2000" dirty="0" err="1">
                <a:latin typeface="FrutigerLTStd-Light"/>
              </a:rPr>
              <a:t>Terylene</a:t>
            </a:r>
            <a:r>
              <a:rPr lang="en-US" sz="2000" dirty="0">
                <a:latin typeface="FrutigerLTStd-Light"/>
              </a:rPr>
              <a:t> woven </a:t>
            </a:r>
            <a:r>
              <a:rPr lang="en-GB" sz="2000" dirty="0">
                <a:latin typeface="FrutigerLTStd-Light"/>
              </a:rPr>
              <a:t>with cotton.</a:t>
            </a: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075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/>
              <a:t>18.3 – Condensation Polymerisation</a:t>
            </a:r>
            <a:endParaRPr lang="en-GB" sz="38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373779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40" dirty="0" smtClean="0"/>
              <a:t>How </a:t>
            </a:r>
            <a:r>
              <a:rPr lang="en-US" sz="2640" dirty="0"/>
              <a:t>many products are there, in </a:t>
            </a:r>
            <a:r>
              <a:rPr lang="en-US" sz="2640" dirty="0" smtClean="0"/>
              <a:t>condensation </a:t>
            </a:r>
            <a:r>
              <a:rPr lang="en-US" sz="2640" dirty="0" err="1" smtClean="0"/>
              <a:t>polymerisation</a:t>
            </a:r>
            <a:r>
              <a:rPr lang="en-US" sz="2640" dirty="0"/>
              <a:t>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40" dirty="0" smtClean="0"/>
              <a:t>In </a:t>
            </a:r>
            <a:r>
              <a:rPr lang="en-US" sz="2640" dirty="0"/>
              <a:t>condensation </a:t>
            </a:r>
            <a:r>
              <a:rPr lang="en-US" sz="2640" dirty="0" err="1"/>
              <a:t>polymerisation</a:t>
            </a:r>
            <a:r>
              <a:rPr lang="en-US" sz="2640" dirty="0"/>
              <a:t>, each monomer </a:t>
            </a:r>
            <a:r>
              <a:rPr lang="en-US" sz="2640" dirty="0" smtClean="0"/>
              <a:t>molecule must </a:t>
            </a:r>
            <a:r>
              <a:rPr lang="en-US" sz="2640" dirty="0"/>
              <a:t>have two functional groups. Explain why.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40" dirty="0" smtClean="0"/>
              <a:t>List </a:t>
            </a:r>
            <a:r>
              <a:rPr lang="en-US" sz="2640" dirty="0"/>
              <a:t>the differences between condensation and </a:t>
            </a:r>
            <a:r>
              <a:rPr lang="en-US" sz="2640" dirty="0" smtClean="0"/>
              <a:t>addition </a:t>
            </a:r>
            <a:r>
              <a:rPr lang="en-US" sz="2640" dirty="0" err="1" smtClean="0"/>
              <a:t>polymerisation</a:t>
            </a:r>
            <a:r>
              <a:rPr lang="en-US" sz="2640" dirty="0"/>
              <a:t>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40" b="1" dirty="0" smtClean="0"/>
              <a:t>a</a:t>
            </a:r>
            <a:r>
              <a:rPr lang="en-US" sz="2640" dirty="0" smtClean="0"/>
              <a:t> </a:t>
            </a:r>
            <a:r>
              <a:rPr lang="en-US" sz="2640" dirty="0"/>
              <a:t>Draw a diagram to show the reaction that </a:t>
            </a:r>
            <a:r>
              <a:rPr lang="en-US" sz="2640" dirty="0" smtClean="0"/>
              <a:t>produces nylon</a:t>
            </a:r>
            <a:r>
              <a:rPr lang="en-US" sz="2640" dirty="0"/>
              <a:t>. (You can show the carbon chains as blocks</a:t>
            </a:r>
            <a:r>
              <a:rPr lang="en-US" sz="2640" dirty="0" smtClean="0"/>
              <a:t>.)</a:t>
            </a:r>
            <a:br>
              <a:rPr lang="en-US" sz="2640" dirty="0" smtClean="0"/>
            </a:br>
            <a:r>
              <a:rPr lang="en-US" sz="2640" b="1" dirty="0" smtClean="0"/>
              <a:t>b</a:t>
            </a:r>
            <a:r>
              <a:rPr lang="en-US" sz="2640" dirty="0" smtClean="0"/>
              <a:t> </a:t>
            </a:r>
            <a:r>
              <a:rPr lang="en-US" sz="2640" dirty="0"/>
              <a:t>Circle the amide linkage in your </a:t>
            </a:r>
            <a:r>
              <a:rPr lang="en-US" sz="2640" dirty="0" smtClean="0"/>
              <a:t>drawing.</a:t>
            </a:r>
            <a:br>
              <a:rPr lang="en-US" sz="2640" dirty="0" smtClean="0"/>
            </a:br>
            <a:r>
              <a:rPr lang="en-US" sz="2640" b="1" dirty="0" smtClean="0"/>
              <a:t>c</a:t>
            </a:r>
            <a:r>
              <a:rPr lang="en-US" sz="2640" dirty="0" smtClean="0"/>
              <a:t> </a:t>
            </a:r>
            <a:r>
              <a:rPr lang="en-US" sz="2640" dirty="0"/>
              <a:t>Nylon is called a polyamide. Why?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40" dirty="0" smtClean="0"/>
              <a:t>Draw </a:t>
            </a:r>
            <a:r>
              <a:rPr lang="en-US" sz="2640" dirty="0"/>
              <a:t>part of a </a:t>
            </a:r>
            <a:r>
              <a:rPr lang="en-US" sz="2640" dirty="0" err="1"/>
              <a:t>Terylene</a:t>
            </a:r>
            <a:r>
              <a:rPr lang="en-US" sz="2640" dirty="0"/>
              <a:t> macromolecule in a simple </a:t>
            </a:r>
            <a:r>
              <a:rPr lang="en-US" sz="2640" dirty="0" smtClean="0"/>
              <a:t>way, using </a:t>
            </a:r>
            <a:r>
              <a:rPr lang="en-US" sz="2640" dirty="0"/>
              <a:t>blocks as above. Circle the ester linkage.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162880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7089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573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 smtClean="0">
                <a:solidFill>
                  <a:srgbClr val="C00000"/>
                </a:solidFill>
              </a:rPr>
              <a:t>Plastics </a:t>
            </a:r>
            <a:r>
              <a:rPr lang="en-US" sz="2600" b="1" dirty="0">
                <a:solidFill>
                  <a:srgbClr val="C00000"/>
                </a:solidFill>
              </a:rPr>
              <a:t>are synthetic polymers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Synthetic polymers are usually called </a:t>
            </a:r>
            <a:r>
              <a:rPr lang="en-US" sz="2600" b="1" dirty="0">
                <a:solidFill>
                  <a:srgbClr val="FF0000"/>
                </a:solidFill>
              </a:rPr>
              <a:t>plastics</a:t>
            </a:r>
            <a:r>
              <a:rPr lang="en-US" sz="2600" dirty="0"/>
              <a:t>. (</a:t>
            </a:r>
            <a:r>
              <a:rPr lang="en-US" sz="2600" i="1" dirty="0"/>
              <a:t>Plastic means can </a:t>
            </a:r>
            <a:r>
              <a:rPr lang="en-US" sz="2600" i="1" dirty="0" smtClean="0"/>
              <a:t>be </a:t>
            </a:r>
            <a:r>
              <a:rPr lang="en-US" sz="2600" i="1" dirty="0" err="1" smtClean="0"/>
              <a:t>moulded</a:t>
            </a:r>
            <a:r>
              <a:rPr lang="en-US" sz="2600" i="1" dirty="0" smtClean="0"/>
              <a:t> </a:t>
            </a:r>
            <a:r>
              <a:rPr lang="en-US" sz="2600" i="1" dirty="0"/>
              <a:t>into shape without breaking, and this is true of all </a:t>
            </a:r>
            <a:r>
              <a:rPr lang="en-US" sz="2600" i="1" dirty="0" smtClean="0"/>
              <a:t>synthetic polymers </a:t>
            </a:r>
            <a:r>
              <a:rPr lang="en-US" sz="2600" i="1" dirty="0"/>
              <a:t>while they are being made</a:t>
            </a:r>
            <a:r>
              <a:rPr lang="en-US" sz="2600" dirty="0"/>
              <a:t>.) But when they are used in </a:t>
            </a:r>
            <a:r>
              <a:rPr lang="en-US" sz="2600" dirty="0" smtClean="0"/>
              <a:t>fabrics, and </a:t>
            </a:r>
            <a:r>
              <a:rPr lang="en-US" sz="2600" dirty="0"/>
              <a:t>for thread, we still call them synthetic polymers.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Most plastics are made from chemicals found in the naphtha fraction </a:t>
            </a:r>
            <a:r>
              <a:rPr lang="en-US" sz="2600" dirty="0" smtClean="0"/>
              <a:t>of petroleum </a:t>
            </a:r>
            <a:r>
              <a:rPr lang="en-US" sz="2600" dirty="0"/>
              <a:t>(pages 247 and 249). They are usually quite cheap to make.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72200" y="3645024"/>
            <a:ext cx="252028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A synthetic polymer for sewing. (It </a:t>
            </a:r>
            <a:r>
              <a:rPr lang="en-US" sz="2000" dirty="0" smtClean="0">
                <a:latin typeface="FrutigerLTStd-Light"/>
              </a:rPr>
              <a:t>is polyester</a:t>
            </a:r>
            <a:r>
              <a:rPr lang="en-US" sz="2000" dirty="0">
                <a:latin typeface="FrutigerLTStd-Light"/>
              </a:rPr>
              <a:t>.)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1143677"/>
            <a:ext cx="2520280" cy="2405329"/>
          </a:xfrm>
          <a:prstGeom prst="rect">
            <a:avLst/>
          </a:prstGeom>
        </p:spPr>
      </p:pic>
      <p:pic>
        <p:nvPicPr>
          <p:cNvPr id="2050" name="Picture 2" descr="Image result for plast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664373"/>
            <a:ext cx="2520280" cy="193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00524" y="42210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3511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The </a:t>
            </a:r>
            <a:r>
              <a:rPr lang="en-US" sz="2100" b="1" dirty="0">
                <a:solidFill>
                  <a:srgbClr val="C00000"/>
                </a:solidFill>
              </a:rPr>
              <a:t>properties of plastics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Most plastics have these properties: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do not usually conduct electricity or heat.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are unreactive. Most are not affected by air, water, acids, or </a:t>
            </a:r>
            <a:r>
              <a:rPr lang="en-US" sz="2100" dirty="0" smtClean="0"/>
              <a:t>other chemicals</a:t>
            </a:r>
            <a:r>
              <a:rPr lang="en-US" sz="2100" dirty="0"/>
              <a:t>. This means they are usually safe for storing things </a:t>
            </a:r>
            <a:r>
              <a:rPr lang="en-US" sz="2100" dirty="0" smtClean="0"/>
              <a:t>in, including </a:t>
            </a:r>
            <a:r>
              <a:rPr lang="en-US" sz="2100" dirty="0"/>
              <a:t>food.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are usually light to carry – much lighter than wood, or stone, </a:t>
            </a:r>
            <a:r>
              <a:rPr lang="en-US" sz="2100" dirty="0" smtClean="0"/>
              <a:t>or glass</a:t>
            </a:r>
            <a:r>
              <a:rPr lang="en-US" sz="2100" dirty="0"/>
              <a:t>, or most metals.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don’t break when you drop them. You have to hammer most </a:t>
            </a:r>
            <a:r>
              <a:rPr lang="en-US" sz="2100" dirty="0" smtClean="0"/>
              <a:t>rigid plastics </a:t>
            </a:r>
            <a:r>
              <a:rPr lang="en-US" sz="2100" dirty="0"/>
              <a:t>quite hard, to get them to break.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are strong. This is because their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long molecules </a:t>
            </a:r>
            <a:r>
              <a:rPr lang="en-US" sz="2100" dirty="0"/>
              <a:t>are attracted </a:t>
            </a:r>
            <a:r>
              <a:rPr lang="en-US" sz="2100" dirty="0" smtClean="0"/>
              <a:t>to each </a:t>
            </a:r>
            <a:br>
              <a:rPr lang="en-US" sz="2100" dirty="0" smtClean="0"/>
            </a:br>
            <a:r>
              <a:rPr lang="en-US" sz="2100" dirty="0" smtClean="0"/>
              <a:t>other</a:t>
            </a:r>
            <a:r>
              <a:rPr lang="en-US" sz="2100" dirty="0"/>
              <a:t>. Most </a:t>
            </a:r>
            <a:r>
              <a:rPr lang="en-US" sz="2100" dirty="0" smtClean="0"/>
              <a:t>plastics </a:t>
            </a:r>
            <a:r>
              <a:rPr lang="en-US" sz="2100" dirty="0"/>
              <a:t>are hard to tear or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pull </a:t>
            </a:r>
            <a:r>
              <a:rPr lang="en-US" sz="2100" dirty="0"/>
              <a:t>apart.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They </a:t>
            </a:r>
            <a:r>
              <a:rPr lang="en-US" sz="2100" dirty="0"/>
              <a:t>do not catch fire easily. But when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you </a:t>
            </a:r>
            <a:r>
              <a:rPr lang="en-US" sz="2100" dirty="0"/>
              <a:t>heat them, some </a:t>
            </a:r>
            <a:r>
              <a:rPr lang="en-US" sz="2100" dirty="0" smtClean="0"/>
              <a:t>soften and </a:t>
            </a:r>
            <a:r>
              <a:rPr lang="en-US" sz="2100" dirty="0"/>
              <a:t>melt,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and </a:t>
            </a:r>
            <a:r>
              <a:rPr lang="en-US" sz="2100" dirty="0"/>
              <a:t>some char (go black as if burned).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80112" y="5746030"/>
            <a:ext cx="33123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dirty="0">
                <a:latin typeface="FrutigerLTStd-Light"/>
              </a:rPr>
              <a:t>as molecules get longer, the force </a:t>
            </a:r>
            <a:r>
              <a:rPr lang="en-US" sz="2000" dirty="0" smtClean="0">
                <a:latin typeface="FrutigerLTStd-Light"/>
              </a:rPr>
              <a:t>of attraction </a:t>
            </a:r>
            <a:r>
              <a:rPr lang="en-US" sz="2000" dirty="0">
                <a:latin typeface="FrutigerLTStd-Light"/>
              </a:rPr>
              <a:t>between them increases</a:t>
            </a:r>
            <a:endParaRPr lang="en-GB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120" y="4384848"/>
            <a:ext cx="3240360" cy="1276400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7703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Changing </a:t>
            </a:r>
            <a:r>
              <a:rPr lang="en-US" sz="2000" b="1" dirty="0">
                <a:solidFill>
                  <a:srgbClr val="C00000"/>
                </a:solidFill>
              </a:rPr>
              <a:t>the properties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By choosing monomers and reaction conditions carefully, you can </a:t>
            </a:r>
            <a:r>
              <a:rPr lang="en-US" sz="2000" dirty="0" smtClean="0"/>
              <a:t>make plastics </a:t>
            </a:r>
            <a:r>
              <a:rPr lang="en-US" sz="2000" dirty="0"/>
              <a:t>with exactly the properties you want. For example, look at </a:t>
            </a:r>
            <a:r>
              <a:rPr lang="en-US" sz="2000" dirty="0" smtClean="0"/>
              <a:t>how you </a:t>
            </a:r>
            <a:r>
              <a:rPr lang="en-US" sz="2000" dirty="0"/>
              <a:t>can change the properties of polythene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>
              <a:buClr>
                <a:srgbClr val="0070C0"/>
              </a:buClr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</a:t>
            </a:r>
            <a:r>
              <a:rPr lang="en-US" sz="2000" b="1" dirty="0">
                <a:solidFill>
                  <a:srgbClr val="FF0000"/>
                </a:solidFill>
              </a:rPr>
              <a:t>high-density</a:t>
            </a:r>
            <a:r>
              <a:rPr lang="en-US" sz="2000" dirty="0"/>
              <a:t> polythene is hard and strong, which is why it is used </a:t>
            </a:r>
            <a:r>
              <a:rPr lang="en-US" sz="2000" dirty="0" smtClean="0"/>
              <a:t>for things </a:t>
            </a:r>
            <a:r>
              <a:rPr lang="en-US" sz="2000" dirty="0"/>
              <a:t>like bowls and dustbins. The </a:t>
            </a:r>
            <a:r>
              <a:rPr lang="en-US" sz="2000" b="1" dirty="0">
                <a:solidFill>
                  <a:srgbClr val="FF0000"/>
                </a:solidFill>
              </a:rPr>
              <a:t>low-density</a:t>
            </a:r>
            <a:r>
              <a:rPr lang="en-US" sz="2000" dirty="0"/>
              <a:t> polythene is ideal </a:t>
            </a:r>
            <a:r>
              <a:rPr lang="en-US" sz="2000" dirty="0" smtClean="0"/>
              <a:t>for things </a:t>
            </a:r>
            <a:r>
              <a:rPr lang="en-US" sz="2000" dirty="0"/>
              <a:t>like plastic bags, and ‘cling film’ for wrapping food.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1" y="4005064"/>
            <a:ext cx="28637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At about </a:t>
            </a:r>
            <a:r>
              <a:rPr lang="en-US" sz="1600" dirty="0" smtClean="0">
                <a:latin typeface="NewAsterLTStd"/>
              </a:rPr>
              <a:t>50°C</a:t>
            </a:r>
            <a:r>
              <a:rPr lang="en-US" sz="1600" dirty="0">
                <a:latin typeface="NewAsterLTStd"/>
              </a:rPr>
              <a:t>, 3 or 4 </a:t>
            </a:r>
            <a:r>
              <a:rPr lang="en-US" sz="1600" dirty="0" smtClean="0">
                <a:latin typeface="NewAsterLTStd"/>
              </a:rPr>
              <a:t>atmospheres pressure</a:t>
            </a:r>
            <a:r>
              <a:rPr lang="en-US" sz="1600" dirty="0">
                <a:latin typeface="NewAsterLTStd"/>
              </a:rPr>
              <a:t>, and using a catalyst, </a:t>
            </a:r>
            <a:r>
              <a:rPr lang="en-US" sz="1600" dirty="0" smtClean="0">
                <a:latin typeface="NewAsterLTStd"/>
              </a:rPr>
              <a:t>you get </a:t>
            </a:r>
            <a:r>
              <a:rPr lang="en-US" sz="1600" dirty="0">
                <a:latin typeface="NewAsterLTStd"/>
              </a:rPr>
              <a:t>long chains like these. </a:t>
            </a:r>
            <a:r>
              <a:rPr lang="en-US" sz="1600" dirty="0" smtClean="0">
                <a:latin typeface="NewAsterLTStd"/>
              </a:rPr>
              <a:t>They are </a:t>
            </a:r>
            <a:r>
              <a:rPr lang="en-US" sz="1600" dirty="0">
                <a:latin typeface="NewAsterLTStd"/>
              </a:rPr>
              <a:t>packed close together so </a:t>
            </a:r>
            <a:r>
              <a:rPr lang="en-US" sz="1600" dirty="0" smtClean="0">
                <a:latin typeface="NewAsterLTStd"/>
              </a:rPr>
              <a:t>the </a:t>
            </a:r>
            <a:r>
              <a:rPr lang="en-GB" sz="1600" dirty="0" smtClean="0">
                <a:latin typeface="NewAsterLTStd"/>
              </a:rPr>
              <a:t>polythene </a:t>
            </a:r>
            <a:r>
              <a:rPr lang="en-GB" sz="1600" dirty="0">
                <a:latin typeface="NewAsterLTStd"/>
              </a:rPr>
              <a:t>is quite </a:t>
            </a:r>
            <a:r>
              <a:rPr lang="en-GB" sz="1600" b="1" dirty="0">
                <a:latin typeface="NewAsterLTStd-Bold"/>
              </a:rPr>
              <a:t>dense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4" name="Rectangle 3"/>
          <p:cNvSpPr/>
          <p:nvPr/>
        </p:nvSpPr>
        <p:spPr>
          <a:xfrm>
            <a:off x="3162623" y="4005065"/>
            <a:ext cx="31375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At about </a:t>
            </a:r>
            <a:r>
              <a:rPr lang="en-US" sz="1600" dirty="0" smtClean="0">
                <a:latin typeface="NewAsterLTStd"/>
              </a:rPr>
              <a:t>200°C</a:t>
            </a:r>
            <a:r>
              <a:rPr lang="en-US" sz="1600" dirty="0">
                <a:latin typeface="NewAsterLTStd"/>
              </a:rPr>
              <a:t>, 2000 </a:t>
            </a:r>
            <a:r>
              <a:rPr lang="en-US" sz="1600" dirty="0" smtClean="0">
                <a:latin typeface="NewAsterLTStd"/>
              </a:rPr>
              <a:t>atmospheres pressure</a:t>
            </a:r>
            <a:r>
              <a:rPr lang="en-US" sz="1600" dirty="0">
                <a:latin typeface="NewAsterLTStd"/>
              </a:rPr>
              <a:t>, and with a little </a:t>
            </a:r>
            <a:r>
              <a:rPr lang="en-US" sz="1600" dirty="0" smtClean="0">
                <a:latin typeface="NewAsterLTStd"/>
              </a:rPr>
              <a:t>oxygen present</a:t>
            </a:r>
            <a:r>
              <a:rPr lang="en-US" sz="1600" dirty="0">
                <a:latin typeface="NewAsterLTStd"/>
              </a:rPr>
              <a:t>, </a:t>
            </a:r>
            <a:r>
              <a:rPr lang="en-US" sz="1600" dirty="0" smtClean="0">
                <a:latin typeface="NewAsterLTStd"/>
              </a:rPr>
              <a:t>the chains </a:t>
            </a:r>
            <a:r>
              <a:rPr lang="en-US" sz="1600" dirty="0">
                <a:latin typeface="NewAsterLTStd"/>
              </a:rPr>
              <a:t>will </a:t>
            </a:r>
            <a:r>
              <a:rPr lang="en-US" sz="1600" dirty="0" smtClean="0">
                <a:latin typeface="NewAsterLTStd"/>
              </a:rPr>
              <a:t>branch. Now they can’t </a:t>
            </a:r>
            <a:r>
              <a:rPr lang="en-US" sz="1600" dirty="0">
                <a:latin typeface="NewAsterLTStd"/>
              </a:rPr>
              <a:t>pack closely, so </a:t>
            </a:r>
            <a:r>
              <a:rPr lang="en-US" sz="1600" dirty="0" smtClean="0">
                <a:latin typeface="NewAsterLTStd"/>
              </a:rPr>
              <a:t>the polythene </a:t>
            </a:r>
            <a:r>
              <a:rPr lang="en-US" sz="1600" dirty="0">
                <a:latin typeface="NewAsterLTStd"/>
              </a:rPr>
              <a:t>is far less dense.</a:t>
            </a:r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6300192" y="4098449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So by choosing the </a:t>
            </a:r>
            <a:r>
              <a:rPr lang="en-US" sz="1600" dirty="0" smtClean="0">
                <a:latin typeface="NewAsterLTStd"/>
              </a:rPr>
              <a:t>right conditions</a:t>
            </a:r>
            <a:r>
              <a:rPr lang="en-US" sz="1600" dirty="0">
                <a:latin typeface="NewAsterLTStd"/>
              </a:rPr>
              <a:t>, you can change </a:t>
            </a:r>
            <a:r>
              <a:rPr lang="en-US" sz="1600" dirty="0" smtClean="0">
                <a:latin typeface="NewAsterLTStd"/>
              </a:rPr>
              <a:t>the density </a:t>
            </a:r>
            <a:r>
              <a:rPr lang="en-US" sz="1600" dirty="0">
                <a:latin typeface="NewAsterLTStd"/>
              </a:rPr>
              <a:t>of the polythene, </a:t>
            </a:r>
            <a:r>
              <a:rPr lang="en-US" sz="1600" dirty="0" smtClean="0">
                <a:latin typeface="NewAsterLTStd"/>
              </a:rPr>
              <a:t>and make </a:t>
            </a:r>
            <a:r>
              <a:rPr lang="en-US" sz="1600" dirty="0">
                <a:latin typeface="NewAsterLTStd"/>
              </a:rPr>
              <a:t>it ‘heavy’ or ‘light’ to </a:t>
            </a:r>
            <a:r>
              <a:rPr lang="en-US" sz="1600" dirty="0" smtClean="0">
                <a:latin typeface="NewAsterLTStd"/>
              </a:rPr>
              <a:t>suit </a:t>
            </a:r>
            <a:r>
              <a:rPr lang="en-GB" sz="1600" dirty="0" smtClean="0">
                <a:latin typeface="NewAsterLTStd"/>
              </a:rPr>
              <a:t>your </a:t>
            </a:r>
            <a:r>
              <a:rPr lang="en-GB" sz="1600" dirty="0">
                <a:latin typeface="NewAsterLTStd"/>
              </a:rPr>
              <a:t>needs.</a:t>
            </a:r>
            <a:endParaRPr lang="en-GB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6" r="6556" b="8391"/>
          <a:stretch/>
        </p:blipFill>
        <p:spPr>
          <a:xfrm>
            <a:off x="251520" y="2406612"/>
            <a:ext cx="2808312" cy="1542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7" t="3609" r="5358" b="7587"/>
          <a:stretch/>
        </p:blipFill>
        <p:spPr>
          <a:xfrm>
            <a:off x="3419873" y="2406613"/>
            <a:ext cx="2664295" cy="15984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6502" y="2420888"/>
            <a:ext cx="2243970" cy="1634535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00524" y="51182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2055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Uses </a:t>
            </a:r>
            <a:r>
              <a:rPr lang="en-US" sz="2000" b="1" dirty="0">
                <a:solidFill>
                  <a:srgbClr val="C00000"/>
                </a:solidFill>
              </a:rPr>
              <a:t>for synthetic polymers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Given all those great properties, it is not surprising that plastics </a:t>
            </a:r>
            <a:r>
              <a:rPr lang="en-US" sz="2000" dirty="0" smtClean="0"/>
              <a:t>have thousands </a:t>
            </a:r>
            <a:r>
              <a:rPr lang="en-US" sz="2000" dirty="0"/>
              <a:t>of uses. Here are some examples.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128858"/>
              </p:ext>
            </p:extLst>
          </p:nvPr>
        </p:nvGraphicFramePr>
        <p:xfrm>
          <a:off x="179512" y="2212424"/>
          <a:ext cx="8712967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669674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Polymer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 of uses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polythene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plastic bags and gloves, </a:t>
                      </a:r>
                      <a:r>
                        <a:rPr kumimoji="0"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clingfilm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low density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mugs, bowls, chairs, dustbins (</a:t>
                      </a:r>
                      <a:r>
                        <a:rPr kumimoji="0"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high density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Polychloroethene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(PVC)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 pipes, wellingtons, hoses, covering for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electricity cables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Polypropene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crates, ropes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Polystyrene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as expanded polystyrene in fast-food cartons, packaging, and insulation for roofs and walls (to keep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homes warm)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Teflon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coated on frying pans to make them non-stick, fabric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protector, windscreen wipers, flooring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Nylon 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ropes, fishing nets and lines, tents, curtains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Terylene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clothing (especially mixed with cotton), thread, clothing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(especially mixed with cotton), thread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00524" y="12687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661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264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Uses </a:t>
            </a:r>
            <a:r>
              <a:rPr lang="en-US" sz="2000" b="1" dirty="0">
                <a:solidFill>
                  <a:srgbClr val="C00000"/>
                </a:solidFill>
              </a:rPr>
              <a:t>for synthetic </a:t>
            </a:r>
            <a:r>
              <a:rPr lang="en-US" sz="2000" b="1" dirty="0" smtClean="0">
                <a:solidFill>
                  <a:srgbClr val="C00000"/>
                </a:solidFill>
              </a:rPr>
              <a:t>polymers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8184" y="3912923"/>
            <a:ext cx="26490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NewAsterLTStd"/>
              </a:rPr>
              <a:t>Another use of nylon: for </a:t>
            </a:r>
            <a:r>
              <a:rPr lang="en-US" sz="2400" dirty="0" smtClean="0">
                <a:latin typeface="NewAsterLTStd"/>
              </a:rPr>
              <a:t>parasails like </a:t>
            </a:r>
            <a:r>
              <a:rPr lang="en-US" sz="2400" dirty="0">
                <a:latin typeface="NewAsterLTStd"/>
              </a:rPr>
              <a:t>this one, and parachutes.</a:t>
            </a:r>
            <a:endParaRPr lang="en-GB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84" t="8370" r="7151" b="14643"/>
          <a:stretch/>
        </p:blipFill>
        <p:spPr>
          <a:xfrm>
            <a:off x="6228184" y="1524853"/>
            <a:ext cx="2649096" cy="23314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60"/>
          <a:stretch/>
        </p:blipFill>
        <p:spPr>
          <a:xfrm>
            <a:off x="179513" y="1560314"/>
            <a:ext cx="2767071" cy="22287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756"/>
          <a:stretch/>
        </p:blipFill>
        <p:spPr>
          <a:xfrm>
            <a:off x="3085871" y="1557953"/>
            <a:ext cx="2998297" cy="223108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85870" y="3912923"/>
            <a:ext cx="29982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NewAsterLTStd"/>
              </a:rPr>
              <a:t>Teflon – a slippery polymer. It is used to coat irons to </a:t>
            </a:r>
            <a:r>
              <a:rPr lang="en-US" sz="2400" dirty="0" smtClean="0">
                <a:latin typeface="NewAsterLTStd"/>
              </a:rPr>
              <a:t>help them </a:t>
            </a:r>
            <a:r>
              <a:rPr lang="en-US" sz="2400" dirty="0">
                <a:latin typeface="NewAsterLTStd"/>
              </a:rPr>
              <a:t>glide, and on frying pans to stop food sticking.</a:t>
            </a:r>
            <a:endParaRPr lang="en-GB" sz="2400" dirty="0"/>
          </a:p>
        </p:txBody>
      </p:sp>
      <p:sp>
        <p:nvSpPr>
          <p:cNvPr id="12" name="Rectangle 11"/>
          <p:cNvSpPr/>
          <p:nvPr/>
        </p:nvSpPr>
        <p:spPr>
          <a:xfrm>
            <a:off x="179510" y="3856305"/>
            <a:ext cx="27670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NewAsterLTStd"/>
              </a:rPr>
              <a:t>Polystyrene is an insulator: it helps to prevent heat </a:t>
            </a:r>
            <a:r>
              <a:rPr lang="en-US" sz="2400" dirty="0" smtClean="0">
                <a:latin typeface="NewAsterLTStd"/>
              </a:rPr>
              <a:t>loss. </a:t>
            </a:r>
            <a:br>
              <a:rPr lang="en-US" sz="2400" dirty="0" smtClean="0">
                <a:latin typeface="NewAsterLTStd"/>
              </a:rPr>
            </a:br>
            <a:r>
              <a:rPr lang="en-US" sz="2400" dirty="0" smtClean="0">
                <a:latin typeface="NewAsterLTStd"/>
              </a:rPr>
              <a:t>So </a:t>
            </a:r>
            <a:r>
              <a:rPr lang="en-US" sz="2400" dirty="0">
                <a:latin typeface="NewAsterLTStd"/>
              </a:rPr>
              <a:t>it is used under floors, and in fast-food cartons.</a:t>
            </a:r>
            <a:endParaRPr lang="en-GB" sz="2400" dirty="0"/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300524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629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18.4 – </a:t>
            </a:r>
            <a:r>
              <a:rPr lang="en-US" sz="3400" dirty="0"/>
              <a:t>Making use of synthetic polymers</a:t>
            </a:r>
            <a:endParaRPr lang="en-GB" sz="34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647700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1900" dirty="0" smtClean="0"/>
              <a:t>Look </a:t>
            </a:r>
            <a:r>
              <a:rPr lang="en-US" sz="1900" dirty="0"/>
              <a:t>at the properties of plastics, on page </a:t>
            </a:r>
            <a:r>
              <a:rPr lang="en-US" sz="1900" dirty="0" smtClean="0"/>
              <a:t>268. Which </a:t>
            </a:r>
            <a:r>
              <a:rPr lang="en-US" sz="1900" dirty="0"/>
              <a:t>three properties do you think are the </a:t>
            </a:r>
            <a:r>
              <a:rPr lang="en-US" sz="1900" dirty="0" smtClean="0"/>
              <a:t>most important for:</a:t>
            </a:r>
            <a:br>
              <a:rPr lang="en-US" sz="1900" dirty="0" smtClean="0"/>
            </a:b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plastic bags? </a:t>
            </a:r>
            <a:r>
              <a:rPr lang="en-US" sz="1900" dirty="0" smtClean="0"/>
              <a:t>	</a:t>
            </a: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kitchen bowls and </a:t>
            </a:r>
            <a:r>
              <a:rPr lang="en-US" sz="1900" dirty="0" smtClean="0"/>
              <a:t>utensils?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water pipes? </a:t>
            </a:r>
            <a:r>
              <a:rPr lang="en-US" sz="1900" dirty="0" smtClean="0"/>
              <a:t>	</a:t>
            </a:r>
            <a:r>
              <a:rPr lang="en-US" sz="1900" b="1" dirty="0" smtClean="0"/>
              <a:t>d</a:t>
            </a:r>
            <a:r>
              <a:rPr lang="en-US" sz="1900" dirty="0" smtClean="0"/>
              <a:t> </a:t>
            </a:r>
            <a:r>
              <a:rPr lang="en-US" sz="1900" dirty="0"/>
              <a:t>fishing </a:t>
            </a:r>
            <a:r>
              <a:rPr lang="en-US" sz="1900" dirty="0" smtClean="0"/>
              <a:t>nets?</a:t>
            </a:r>
            <a:br>
              <a:rPr lang="en-US" sz="1900" dirty="0" smtClean="0"/>
            </a:br>
            <a:r>
              <a:rPr lang="en-US" sz="1900" dirty="0" smtClean="0"/>
              <a:t>e </a:t>
            </a:r>
            <a:r>
              <a:rPr lang="en-US" sz="1900" dirty="0"/>
              <a:t>hair dryers? </a:t>
            </a:r>
            <a:r>
              <a:rPr lang="en-US" sz="1900" dirty="0" smtClean="0"/>
              <a:t>	</a:t>
            </a:r>
            <a:r>
              <a:rPr lang="en-US" sz="1900" b="1" dirty="0" smtClean="0"/>
              <a:t>f</a:t>
            </a:r>
            <a:r>
              <a:rPr lang="en-US" sz="1900" dirty="0" smtClean="0"/>
              <a:t> </a:t>
            </a:r>
            <a:r>
              <a:rPr lang="en-US" sz="1900" dirty="0"/>
              <a:t>polystyrene fast-food containers?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is low-density polythene, and how is it made?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1900" dirty="0" smtClean="0"/>
              <a:t>Teflon </a:t>
            </a:r>
            <a:r>
              <a:rPr lang="en-US" sz="1900" dirty="0"/>
              <a:t>is used to coat frying pans, to make them </a:t>
            </a:r>
            <a:r>
              <a:rPr lang="en-US" sz="1900" dirty="0" smtClean="0"/>
              <a:t>non-stick. So </a:t>
            </a:r>
            <a:r>
              <a:rPr lang="en-US" sz="1900" dirty="0"/>
              <a:t>what properties do you think Teflon has? List them.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1900" dirty="0" smtClean="0"/>
              <a:t>a </a:t>
            </a:r>
            <a:r>
              <a:rPr lang="en-US" sz="1900" dirty="0"/>
              <a:t>What is expanded </a:t>
            </a:r>
            <a:r>
              <a:rPr lang="en-US" sz="1900" dirty="0" smtClean="0"/>
              <a:t>polystyrene?</a:t>
            </a:r>
            <a:br>
              <a:rPr lang="en-US" sz="1900" dirty="0" smtClean="0"/>
            </a:br>
            <a:r>
              <a:rPr lang="en-US" sz="1900" dirty="0" smtClean="0"/>
              <a:t>b </a:t>
            </a:r>
            <a:r>
              <a:rPr lang="en-US" sz="1900" dirty="0"/>
              <a:t>Give three uses of this material.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1900" dirty="0" smtClean="0"/>
              <a:t>a </a:t>
            </a:r>
            <a:r>
              <a:rPr lang="en-US" sz="1900" dirty="0"/>
              <a:t>Now make a table with these </a:t>
            </a:r>
            <a:r>
              <a:rPr lang="en-US" sz="1900" dirty="0" smtClean="0"/>
              <a:t>headings:</a:t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b </a:t>
            </a:r>
            <a:r>
              <a:rPr lang="en-US" sz="1900" dirty="0" err="1"/>
              <a:t>i</a:t>
            </a:r>
            <a:r>
              <a:rPr lang="en-US" sz="1900" dirty="0"/>
              <a:t> Fill in the first column of your table, giving three </a:t>
            </a:r>
            <a:r>
              <a:rPr lang="en-US" sz="1900" dirty="0" smtClean="0"/>
              <a:t>or four </a:t>
            </a:r>
            <a:r>
              <a:rPr lang="en-US" sz="1900" dirty="0"/>
              <a:t>plastic items you own or </a:t>
            </a:r>
            <a:r>
              <a:rPr lang="en-US" sz="1900" dirty="0" smtClean="0"/>
              <a:t>use.</a:t>
            </a:r>
            <a:br>
              <a:rPr lang="en-US" sz="1900" dirty="0" smtClean="0"/>
            </a:br>
            <a:r>
              <a:rPr lang="en-US" sz="1900" dirty="0" smtClean="0"/>
              <a:t>ii </a:t>
            </a:r>
            <a:r>
              <a:rPr lang="en-US" sz="1900" dirty="0"/>
              <a:t>In the second column, give the properties </a:t>
            </a:r>
            <a:r>
              <a:rPr lang="en-US" sz="1900" dirty="0" smtClean="0"/>
              <a:t>you observe</a:t>
            </a:r>
            <a:r>
              <a:rPr lang="en-US" sz="1900" dirty="0"/>
              <a:t>, for that plastic. (You are a scientist</a:t>
            </a:r>
            <a:r>
              <a:rPr lang="en-US" sz="1900" dirty="0" smtClean="0"/>
              <a:t>!) For </a:t>
            </a:r>
            <a:r>
              <a:rPr lang="en-US" sz="1900" dirty="0"/>
              <a:t>example is the plastic rigid? Or </a:t>
            </a:r>
            <a:r>
              <a:rPr lang="en-US" sz="1900" dirty="0" smtClean="0"/>
              <a:t>flexible?</a:t>
            </a:r>
            <a:br>
              <a:rPr lang="en-US" sz="1900" dirty="0" smtClean="0"/>
            </a:br>
            <a:r>
              <a:rPr lang="en-US" sz="1900" dirty="0" smtClean="0"/>
              <a:t>iii </a:t>
            </a:r>
            <a:r>
              <a:rPr lang="en-US" sz="1900" dirty="0"/>
              <a:t>In the third column give any disadvantages you </a:t>
            </a:r>
            <a:r>
              <a:rPr lang="en-US" sz="1900" dirty="0" smtClean="0"/>
              <a:t>notice, for </a:t>
            </a:r>
            <a:r>
              <a:rPr lang="en-US" sz="1900" dirty="0"/>
              <a:t>this </a:t>
            </a:r>
            <a:r>
              <a:rPr lang="en-US" sz="1900" dirty="0" smtClean="0"/>
              <a:t>plastic.</a:t>
            </a:r>
            <a:br>
              <a:rPr lang="en-US" sz="1900" dirty="0" smtClean="0"/>
            </a:br>
            <a:r>
              <a:rPr lang="en-US" sz="1900" dirty="0" smtClean="0"/>
              <a:t>iv </a:t>
            </a:r>
            <a:r>
              <a:rPr lang="en-US" sz="1900" dirty="0"/>
              <a:t>Then see if you can name it. If you can, well done!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162880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895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353492"/>
              </p:ext>
            </p:extLst>
          </p:nvPr>
        </p:nvGraphicFramePr>
        <p:xfrm>
          <a:off x="338220" y="4437112"/>
          <a:ext cx="8410244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2808312"/>
                <a:gridCol w="2779291"/>
                <a:gridCol w="2102561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u="none" strike="noStrike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Properties of the plastic in it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u="none" strike="noStrike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Disadvantages of this plastic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u="none" strike="noStrike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this plastic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172400" y="259800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335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18.5 – </a:t>
            </a:r>
            <a:r>
              <a:rPr lang="en-GB" dirty="0"/>
              <a:t>Plastics: here to stay?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04867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Plastics</a:t>
            </a:r>
            <a:r>
              <a:rPr lang="en-US" sz="2400" b="1" dirty="0">
                <a:solidFill>
                  <a:srgbClr val="C00000"/>
                </a:solidFill>
              </a:rPr>
              <a:t>: the problem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There were only a few plastics around before the 1950s. Since </a:t>
            </a:r>
            <a:r>
              <a:rPr lang="en-US" sz="2400" dirty="0" smtClean="0"/>
              <a:t>then, dozens </a:t>
            </a:r>
            <a:r>
              <a:rPr lang="en-US" sz="2400" dirty="0"/>
              <a:t>of new ones have been developed, and more are on the way.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Now it is hard to imagine life without them. They are used everywhere.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One big reason for their success is their </a:t>
            </a:r>
            <a:r>
              <a:rPr lang="en-US" sz="2400" dirty="0" err="1"/>
              <a:t>unreactivity</a:t>
            </a:r>
            <a:r>
              <a:rPr lang="en-US" sz="2400" dirty="0"/>
              <a:t>. But this is also </a:t>
            </a:r>
            <a:r>
              <a:rPr lang="en-US" sz="2400" dirty="0" smtClean="0"/>
              <a:t>a problem</a:t>
            </a:r>
            <a:r>
              <a:rPr lang="en-US" sz="2400" dirty="0"/>
              <a:t>. They do not break down or rot away. Most of the plastics </a:t>
            </a:r>
            <a:r>
              <a:rPr lang="en-US" sz="2400" dirty="0" smtClean="0"/>
              <a:t>thrown out </a:t>
            </a:r>
            <a:r>
              <a:rPr lang="en-US" sz="2400" dirty="0"/>
              <a:t>in the last 50 years are still around – and may still be here 50 </a:t>
            </a:r>
            <a:r>
              <a:rPr lang="en-US" sz="2400" dirty="0" smtClean="0"/>
              <a:t>years from </a:t>
            </a:r>
            <a:r>
              <a:rPr lang="en-US" sz="2400" dirty="0"/>
              <a:t>now. A mountain of waste plastic is growing.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3" y="1166419"/>
            <a:ext cx="2614609" cy="35268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28183" y="4760844"/>
            <a:ext cx="26146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Plastic bags – here today, still </a:t>
            </a:r>
            <a:r>
              <a:rPr lang="en-US" sz="2000" dirty="0" smtClean="0"/>
              <a:t>here tomorrow </a:t>
            </a:r>
            <a:r>
              <a:rPr lang="en-US" sz="2000" dirty="0"/>
              <a:t>…</a:t>
            </a:r>
            <a:endParaRPr lang="en-GB" sz="2000" dirty="0"/>
          </a:p>
        </p:txBody>
      </p:sp>
      <p:sp>
        <p:nvSpPr>
          <p:cNvPr id="4" name="TextBox 3">
            <a:hlinkClick r:id="rId4" action="ppaction://hlinkfile"/>
          </p:cNvPr>
          <p:cNvSpPr txBox="1"/>
          <p:nvPr/>
        </p:nvSpPr>
        <p:spPr>
          <a:xfrm>
            <a:off x="6301817" y="6038691"/>
            <a:ext cx="2467342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Problems with plastics</a:t>
            </a:r>
            <a:endParaRPr lang="en-GB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00524" y="526229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844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18.5 – </a:t>
            </a:r>
            <a:r>
              <a:rPr lang="en-GB" sz="4000" dirty="0"/>
              <a:t>Plastics: here to stay?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481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60" b="1" dirty="0" smtClean="0">
                <a:solidFill>
                  <a:srgbClr val="C00000"/>
                </a:solidFill>
              </a:rPr>
              <a:t>Polythene</a:t>
            </a:r>
            <a:r>
              <a:rPr lang="en-US" sz="2060" b="1" dirty="0">
                <a:solidFill>
                  <a:srgbClr val="C00000"/>
                </a:solidFill>
              </a:rPr>
              <a:t>: the biggest problem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60" dirty="0"/>
              <a:t>Polythene is the biggest problem. It is the most-used plastic in the </a:t>
            </a:r>
            <a:r>
              <a:rPr lang="en-US" sz="2060" dirty="0" smtClean="0"/>
              <a:t>world, thanks </a:t>
            </a:r>
            <a:r>
              <a:rPr lang="en-US" sz="2060" dirty="0"/>
              <a:t>to its use in plastic bags and food packaging. Around 5 </a:t>
            </a:r>
            <a:r>
              <a:rPr lang="en-US" sz="2060" dirty="0" smtClean="0"/>
              <a:t>trillion polythene </a:t>
            </a:r>
            <a:r>
              <a:rPr lang="en-US" sz="2060" dirty="0"/>
              <a:t>bags are made every year. (That’s 5 million million.) Most </a:t>
            </a:r>
            <a:r>
              <a:rPr lang="en-US" sz="2060" dirty="0" smtClean="0"/>
              <a:t>are used </a:t>
            </a:r>
            <a:r>
              <a:rPr lang="en-US" sz="2060" dirty="0"/>
              <a:t>only once or twice, then thrown away.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60" dirty="0"/>
              <a:t>In many places, rubbish is collected and brought to landfill sites. </a:t>
            </a:r>
            <a:r>
              <a:rPr lang="en-US" sz="2060" dirty="0" smtClean="0"/>
              <a:t>The plastic </a:t>
            </a:r>
            <a:r>
              <a:rPr lang="en-US" sz="2060" dirty="0"/>
              <a:t>bags fill up these sites. In other places, rubbish is not collected.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60" dirty="0"/>
              <a:t>So the plastic bags lie around and cause many problems. </a:t>
            </a:r>
            <a:r>
              <a:rPr lang="en-US" sz="2060" dirty="0" smtClean="0"/>
              <a:t>E.g.:</a:t>
            </a:r>
            <a:endParaRPr lang="en-US" sz="2060" dirty="0"/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60" dirty="0" smtClean="0"/>
              <a:t>they </a:t>
            </a:r>
            <a:r>
              <a:rPr lang="en-US" sz="2060" dirty="0"/>
              <a:t>choke birds, fish and other animals that try to eat </a:t>
            </a:r>
            <a:r>
              <a:rPr lang="en-US" sz="2060" dirty="0" smtClean="0"/>
              <a:t>them. Or </a:t>
            </a:r>
            <a:r>
              <a:rPr lang="en-US" sz="2060" dirty="0"/>
              <a:t>they fill up the animals’ stomachs so that they cannot eat </a:t>
            </a:r>
            <a:r>
              <a:rPr lang="en-US" sz="2060" dirty="0" smtClean="0"/>
              <a:t>proper food</a:t>
            </a:r>
            <a:r>
              <a:rPr lang="en-US" sz="2060" dirty="0"/>
              <a:t>, and starve to death. (Animals cannot digest plastics.)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60" dirty="0" smtClean="0"/>
              <a:t>they </a:t>
            </a:r>
            <a:r>
              <a:rPr lang="en-US" sz="2060" dirty="0"/>
              <a:t>clog up drains, and sewers, and cause </a:t>
            </a:r>
            <a:r>
              <a:rPr lang="en-US" sz="2060" dirty="0" smtClean="0"/>
              <a:t>flooding.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60" dirty="0" smtClean="0"/>
              <a:t>they </a:t>
            </a:r>
            <a:r>
              <a:rPr lang="en-US" sz="2060" dirty="0"/>
              <a:t>collect in rivers, and get in the way of fish. Some river beds </a:t>
            </a:r>
            <a:r>
              <a:rPr lang="en-US" sz="2060" dirty="0" smtClean="0"/>
              <a:t>now contain </a:t>
            </a:r>
            <a:r>
              <a:rPr lang="en-US" sz="2060" dirty="0"/>
              <a:t>a thick layer of plastic.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60" dirty="0" smtClean="0"/>
              <a:t>they </a:t>
            </a:r>
            <a:r>
              <a:rPr lang="en-US" sz="2060" dirty="0"/>
              <a:t>blow into trees and onto beaches. So the place looks a mess.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60" dirty="0"/>
              <a:t>Tourists are put off – and many places depend on tourists</a:t>
            </a:r>
            <a:r>
              <a:rPr lang="en-US" sz="2060" dirty="0" smtClean="0"/>
              <a:t>.</a:t>
            </a:r>
            <a:endParaRPr lang="en-US" sz="2060" dirty="0"/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8300524" y="30689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0855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18.5 – </a:t>
            </a:r>
            <a:r>
              <a:rPr lang="en-GB" dirty="0"/>
              <a:t>Plastics: here to stay?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Polythene</a:t>
            </a:r>
            <a:r>
              <a:rPr lang="en-US" sz="2000" b="1" dirty="0">
                <a:solidFill>
                  <a:srgbClr val="C00000"/>
                </a:solidFill>
              </a:rPr>
              <a:t>: the biggest problem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Because </a:t>
            </a:r>
            <a:r>
              <a:rPr lang="en-US" sz="2000" dirty="0"/>
              <a:t>of these problems, plastic bags have been banned in many </a:t>
            </a:r>
            <a:r>
              <a:rPr lang="en-US" sz="2000" dirty="0" smtClean="0"/>
              <a:t>places. E.g. </a:t>
            </a:r>
            <a:r>
              <a:rPr lang="en-US" sz="2000" dirty="0"/>
              <a:t>in Bangladesh, Rwanda and several states in India.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204864"/>
            <a:ext cx="4162590" cy="34563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2213911"/>
            <a:ext cx="4162590" cy="34408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520" y="5735530"/>
            <a:ext cx="41625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A stomach full of plastic means the bird will starve to death.</a:t>
            </a:r>
            <a:endParaRPr lang="en-GB" sz="2000" dirty="0"/>
          </a:p>
        </p:txBody>
      </p:sp>
      <p:sp>
        <p:nvSpPr>
          <p:cNvPr id="8" name="Rectangle 7"/>
          <p:cNvSpPr/>
          <p:nvPr/>
        </p:nvSpPr>
        <p:spPr>
          <a:xfrm>
            <a:off x="4657882" y="5735071"/>
            <a:ext cx="41625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Nice for visitors …</a:t>
            </a:r>
            <a:endParaRPr lang="en-GB" sz="2000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300524" y="57332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475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18.5 – </a:t>
            </a:r>
            <a:r>
              <a:rPr lang="en-GB" dirty="0"/>
              <a:t>Plastics: here to stay?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2068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Recycling </a:t>
            </a:r>
            <a:r>
              <a:rPr lang="en-US" sz="2100" b="1" dirty="0">
                <a:solidFill>
                  <a:srgbClr val="C00000"/>
                </a:solidFill>
              </a:rPr>
              <a:t>plastics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Some waste plastics do get reused. </a:t>
            </a:r>
            <a:r>
              <a:rPr lang="en-US" sz="2100" dirty="0" smtClean="0"/>
              <a:t>E.g.:</a:t>
            </a:r>
            <a:endParaRPr lang="en-US" sz="2100" dirty="0"/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some </a:t>
            </a:r>
            <a:r>
              <a:rPr lang="en-US" sz="2100" dirty="0"/>
              <a:t>are melted down and made into </a:t>
            </a:r>
            <a:r>
              <a:rPr lang="en-US" sz="2100" dirty="0" smtClean="0"/>
              <a:t>new </a:t>
            </a:r>
            <a:r>
              <a:rPr lang="en-US" sz="2100" dirty="0"/>
              <a:t>plastic </a:t>
            </a:r>
            <a:r>
              <a:rPr lang="en-US" sz="2100" dirty="0" smtClean="0"/>
              <a:t>bags</a:t>
            </a:r>
            <a:r>
              <a:rPr lang="en-US" sz="2100" dirty="0"/>
              <a:t>, and </a:t>
            </a:r>
            <a:r>
              <a:rPr lang="en-US" sz="2100" dirty="0" smtClean="0"/>
              <a:t>things like </a:t>
            </a:r>
            <a:r>
              <a:rPr lang="en-US" sz="2100" dirty="0"/>
              <a:t>soles for shoes, and fleeces.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some </a:t>
            </a:r>
            <a:r>
              <a:rPr lang="en-US" sz="2100" dirty="0"/>
              <a:t>are melted and their long chains </a:t>
            </a:r>
            <a:r>
              <a:rPr lang="en-US" sz="2100" dirty="0" smtClean="0"/>
              <a:t>cracked, to </a:t>
            </a:r>
            <a:r>
              <a:rPr lang="en-US" sz="2100" dirty="0"/>
              <a:t>make </a:t>
            </a:r>
            <a:r>
              <a:rPr lang="en-US" sz="2100" dirty="0" smtClean="0"/>
              <a:t>small molecules </a:t>
            </a:r>
            <a:r>
              <a:rPr lang="en-US" sz="2100" dirty="0"/>
              <a:t>that can be polymerised into </a:t>
            </a:r>
            <a:r>
              <a:rPr lang="en-US" sz="2100" dirty="0" smtClean="0"/>
              <a:t>new </a:t>
            </a:r>
            <a:r>
              <a:rPr lang="en-US" sz="2100" dirty="0"/>
              <a:t>plastics.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some </a:t>
            </a:r>
            <a:r>
              <a:rPr lang="en-US" sz="2100" dirty="0"/>
              <a:t>are burned, and the heat is used to produce </a:t>
            </a:r>
            <a:r>
              <a:rPr lang="en-US" sz="2100" dirty="0" smtClean="0"/>
              <a:t>electricity</a:t>
            </a:r>
            <a:r>
              <a:rPr lang="en-US" sz="21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But only a small % of waste plastic is reused in these </a:t>
            </a:r>
            <a:r>
              <a:rPr lang="en-US" sz="2100" dirty="0" smtClean="0"/>
              <a:t>ways</a:t>
            </a:r>
            <a:r>
              <a:rPr lang="en-US" sz="2100" dirty="0"/>
              <a:t>. One </a:t>
            </a:r>
            <a:r>
              <a:rPr lang="en-US" sz="2100" dirty="0" smtClean="0"/>
              <a:t>problem is </a:t>
            </a:r>
            <a:r>
              <a:rPr lang="en-US" sz="2100" dirty="0"/>
              <a:t>the many different types of </a:t>
            </a:r>
            <a:r>
              <a:rPr lang="en-US" sz="2100" dirty="0" smtClean="0"/>
              <a:t>plastic</a:t>
            </a:r>
            <a:r>
              <a:rPr lang="en-US" sz="2100" dirty="0"/>
              <a:t>. 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These </a:t>
            </a:r>
            <a:r>
              <a:rPr lang="en-US" sz="2100" dirty="0"/>
              <a:t>must be separated </a:t>
            </a:r>
            <a:r>
              <a:rPr lang="en-US" sz="2100" dirty="0" smtClean="0"/>
              <a:t>before reusing </a:t>
            </a:r>
            <a:r>
              <a:rPr lang="en-US" sz="2100" dirty="0"/>
              <a:t>them, </a:t>
            </a:r>
            <a:r>
              <a:rPr lang="en-US" sz="2100" dirty="0" smtClean="0"/>
              <a:t>but </a:t>
            </a:r>
            <a:r>
              <a:rPr lang="en-US" sz="2100" dirty="0"/>
              <a:t>that </a:t>
            </a:r>
            <a:r>
              <a:rPr lang="en-US" sz="2100" dirty="0" smtClean="0"/>
              <a:t>is </a:t>
            </a:r>
            <a:r>
              <a:rPr lang="en-US" sz="2100" dirty="0"/>
              <a:t>not easy to do. Burning also poses </a:t>
            </a:r>
            <a:r>
              <a:rPr lang="en-US" sz="2100" dirty="0" smtClean="0"/>
              <a:t>problems, since some </a:t>
            </a:r>
            <a:r>
              <a:rPr lang="en-US" sz="2100" dirty="0"/>
              <a:t>plastics give off poisonous gases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00192" y="2996952"/>
            <a:ext cx="2592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A degradeable plastic bag: it </a:t>
            </a:r>
            <a:r>
              <a:rPr lang="en-US" sz="2000" dirty="0" smtClean="0"/>
              <a:t>will break </a:t>
            </a:r>
            <a:r>
              <a:rPr lang="en-US" sz="2000" dirty="0"/>
              <a:t>down along with the </a:t>
            </a:r>
            <a:r>
              <a:rPr lang="en-US" sz="2000" dirty="0" smtClean="0"/>
              <a:t>vegetable peelings </a:t>
            </a:r>
            <a:r>
              <a:rPr lang="en-US" sz="2000" dirty="0"/>
              <a:t>and scrap paper inside.</a:t>
            </a:r>
            <a:endParaRPr lang="en-GB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120432"/>
            <a:ext cx="2592288" cy="1864940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968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18.5 – </a:t>
            </a:r>
            <a:r>
              <a:rPr lang="en-GB" dirty="0"/>
              <a:t>Plastics: here to stay?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40" b="1" dirty="0" smtClean="0">
                <a:solidFill>
                  <a:srgbClr val="C00000"/>
                </a:solidFill>
              </a:rPr>
              <a:t>Degradeable </a:t>
            </a:r>
            <a:r>
              <a:rPr lang="en-US" sz="1740" b="1" dirty="0">
                <a:solidFill>
                  <a:srgbClr val="C00000"/>
                </a:solidFill>
              </a:rPr>
              <a:t>plastics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Degradeable polythene is already here. Some is biodegradeable: </a:t>
            </a:r>
            <a:r>
              <a:rPr lang="en-US" sz="1740" dirty="0" smtClean="0"/>
              <a:t>it contains </a:t>
            </a:r>
            <a:r>
              <a:rPr lang="en-US" sz="1740" dirty="0"/>
              <a:t>additives such as starch that bacteria can feed on. Some </a:t>
            </a:r>
            <a:r>
              <a:rPr lang="en-US" sz="1740" dirty="0" smtClean="0"/>
              <a:t>is photodegradeable</a:t>
            </a:r>
            <a:r>
              <a:rPr lang="en-US" sz="1740" dirty="0"/>
              <a:t>: it </a:t>
            </a:r>
            <a:r>
              <a:rPr lang="en-US" sz="1740" dirty="0" smtClean="0"/>
              <a:t>contains </a:t>
            </a:r>
            <a:r>
              <a:rPr lang="en-US" sz="1740" dirty="0"/>
              <a:t>additives that break down in sunlight. </a:t>
            </a:r>
            <a:r>
              <a:rPr lang="en-US" sz="1740" dirty="0" smtClean="0"/>
              <a:t>In both </a:t>
            </a:r>
            <a:r>
              <a:rPr lang="en-US" sz="1740" dirty="0"/>
              <a:t>cases, the result is that the polythene breaks down into tiny flakes.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The amount of additive can be varied for different purposes – for </a:t>
            </a:r>
            <a:r>
              <a:rPr lang="en-US" sz="1740" dirty="0" smtClean="0"/>
              <a:t>example to </a:t>
            </a:r>
            <a:r>
              <a:rPr lang="en-US" sz="1740" dirty="0"/>
              <a:t>make rubbish sacks that will break down within weeks</a:t>
            </a:r>
            <a:r>
              <a:rPr lang="en-US" sz="174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1740" b="1" dirty="0">
                <a:solidFill>
                  <a:srgbClr val="C00000"/>
                </a:solidFill>
              </a:rPr>
              <a:t>Bio-polymers: the future?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In future, the plastics you use could be bio-polymers </a:t>
            </a:r>
            <a:r>
              <a:rPr lang="en-US" sz="1740" dirty="0" smtClean="0"/>
              <a:t>–</a:t>
            </a:r>
            <a:br>
              <a:rPr lang="en-US" sz="1740" dirty="0" smtClean="0"/>
            </a:br>
            <a:r>
              <a:rPr lang="en-US" sz="1740" dirty="0" smtClean="0"/>
              <a:t>grown </a:t>
            </a:r>
            <a:r>
              <a:rPr lang="en-US" sz="1740" dirty="0"/>
              <a:t>inside plants, or made in tanks by bacteria.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 smtClean="0"/>
              <a:t>E.g., </a:t>
            </a:r>
            <a:r>
              <a:rPr lang="en-US" sz="1740" dirty="0"/>
              <a:t>one strain of bacteria can feed on </a:t>
            </a:r>
            <a:r>
              <a:rPr lang="en-US" sz="1740" dirty="0" smtClean="0"/>
              <a:t>sugar from </a:t>
            </a:r>
            <a:br>
              <a:rPr lang="en-US" sz="1740" dirty="0" smtClean="0"/>
            </a:br>
            <a:r>
              <a:rPr lang="en-US" sz="1740" dirty="0" smtClean="0"/>
              <a:t>crops </a:t>
            </a:r>
            <a:r>
              <a:rPr lang="en-US" sz="1740" dirty="0"/>
              <a:t>such as maize, to produce polyesters.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Plants that can make plastics in their cells have </a:t>
            </a:r>
            <a:r>
              <a:rPr lang="en-US" sz="1740" dirty="0" smtClean="0"/>
              <a:t>already</a:t>
            </a:r>
            <a:br>
              <a:rPr lang="en-US" sz="1740" dirty="0" smtClean="0"/>
            </a:br>
            <a:r>
              <a:rPr lang="en-US" sz="1740" dirty="0" smtClean="0"/>
              <a:t>been </a:t>
            </a:r>
            <a:r>
              <a:rPr lang="en-US" sz="1740" dirty="0"/>
              <a:t>developed. When the plants are harvested, </a:t>
            </a:r>
            <a:r>
              <a:rPr lang="en-US" sz="1740" dirty="0" smtClean="0"/>
              <a:t>the</a:t>
            </a:r>
            <a:br>
              <a:rPr lang="en-US" sz="1740" dirty="0" smtClean="0"/>
            </a:br>
            <a:r>
              <a:rPr lang="en-US" sz="1740" dirty="0" smtClean="0"/>
              <a:t>plastic </a:t>
            </a:r>
            <a:r>
              <a:rPr lang="en-US" sz="1740" dirty="0"/>
              <a:t>is extracted using a solvent. Then the </a:t>
            </a:r>
            <a:r>
              <a:rPr lang="en-US" sz="1740" dirty="0" smtClean="0"/>
              <a:t>solvent</a:t>
            </a:r>
            <a:br>
              <a:rPr lang="en-US" sz="1740" dirty="0" smtClean="0"/>
            </a:br>
            <a:r>
              <a:rPr lang="en-US" sz="1740" dirty="0" smtClean="0"/>
              <a:t>is </a:t>
            </a:r>
            <a:r>
              <a:rPr lang="en-US" sz="1740" dirty="0"/>
              <a:t>evaporated.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Work on bio-polymers is still at an early stage. </a:t>
            </a:r>
            <a:r>
              <a:rPr lang="en-US" sz="1740" dirty="0" smtClean="0"/>
              <a:t>But</a:t>
            </a:r>
            <a:br>
              <a:rPr lang="en-US" sz="1740" dirty="0" smtClean="0"/>
            </a:br>
            <a:r>
              <a:rPr lang="en-US" sz="1740" dirty="0" smtClean="0"/>
              <a:t>when </a:t>
            </a:r>
            <a:r>
              <a:rPr lang="en-US" sz="1740" dirty="0"/>
              <a:t>oil runs out, we will be glad of </a:t>
            </a:r>
            <a:r>
              <a:rPr lang="en-US" sz="1740" dirty="0" smtClean="0"/>
              <a:t>bio-polymers.</a:t>
            </a:r>
            <a:br>
              <a:rPr lang="en-US" sz="1740" dirty="0" smtClean="0"/>
            </a:br>
            <a:r>
              <a:rPr lang="en-US" sz="1740" dirty="0" smtClean="0"/>
              <a:t>And </a:t>
            </a:r>
            <a:r>
              <a:rPr lang="en-US" sz="1740" dirty="0"/>
              <a:t>they have two advantages for the </a:t>
            </a:r>
            <a:r>
              <a:rPr lang="en-US" sz="1740" dirty="0" smtClean="0"/>
              <a:t>environment:</a:t>
            </a:r>
            <a:br>
              <a:rPr lang="en-US" sz="1740" dirty="0" smtClean="0"/>
            </a:br>
            <a:r>
              <a:rPr lang="en-US" sz="1740" dirty="0" smtClean="0"/>
              <a:t>they </a:t>
            </a:r>
            <a:r>
              <a:rPr lang="en-US" sz="1740" dirty="0"/>
              <a:t>are a renewable resource, and biodegradeable.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56176" y="5469031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This little cress plant has been genetically </a:t>
            </a:r>
            <a:r>
              <a:rPr lang="en-US" dirty="0" smtClean="0"/>
              <a:t>modified to </a:t>
            </a:r>
            <a:r>
              <a:rPr lang="en-US" dirty="0"/>
              <a:t>produce a plastic in its cells.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59" t="6235" r="19777" b="12716"/>
          <a:stretch/>
        </p:blipFill>
        <p:spPr>
          <a:xfrm>
            <a:off x="6156176" y="3129935"/>
            <a:ext cx="2736304" cy="2319964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8698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568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18.5 – </a:t>
            </a:r>
            <a:r>
              <a:rPr lang="en-GB" dirty="0"/>
              <a:t>Plastics: here to stay?</a:t>
            </a:r>
            <a:endParaRPr lang="en-GB" sz="40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39978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3300" dirty="0" smtClean="0"/>
              <a:t>Describe </a:t>
            </a:r>
            <a:r>
              <a:rPr lang="en-US" sz="3300" dirty="0"/>
              <a:t>some negative effects of plastics on </a:t>
            </a:r>
            <a:r>
              <a:rPr lang="en-US" sz="3300" dirty="0" smtClean="0"/>
              <a:t>the environment</a:t>
            </a:r>
            <a:r>
              <a:rPr lang="en-US" sz="3300" dirty="0"/>
              <a:t>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3300" dirty="0" smtClean="0"/>
              <a:t>Polythene </a:t>
            </a:r>
            <a:r>
              <a:rPr lang="en-US" sz="3300" dirty="0"/>
              <a:t>is responsible for most of the </a:t>
            </a:r>
            <a:r>
              <a:rPr lang="en-US" sz="3300" dirty="0" smtClean="0"/>
              <a:t>environmental problems </a:t>
            </a:r>
            <a:r>
              <a:rPr lang="en-US" sz="3300" dirty="0"/>
              <a:t>caused by plastics. Explain why.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3300" dirty="0" smtClean="0"/>
              <a:t>Explain </a:t>
            </a:r>
            <a:r>
              <a:rPr lang="en-US" sz="3300" dirty="0"/>
              <a:t>what these are, in your own </a:t>
            </a:r>
            <a:r>
              <a:rPr lang="en-US" sz="3300" dirty="0" smtClean="0"/>
              <a:t>words:</a:t>
            </a:r>
            <a:br>
              <a:rPr lang="en-US" sz="3300" dirty="0" smtClean="0"/>
            </a:br>
            <a:r>
              <a:rPr lang="en-US" sz="3300" b="1" dirty="0" smtClean="0"/>
              <a:t>a</a:t>
            </a:r>
            <a:r>
              <a:rPr lang="en-US" sz="3300" dirty="0" smtClean="0"/>
              <a:t> </a:t>
            </a:r>
            <a:r>
              <a:rPr lang="en-US" sz="3300" dirty="0"/>
              <a:t>photodegradable polythene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b="1" dirty="0" smtClean="0"/>
              <a:t>b</a:t>
            </a:r>
            <a:r>
              <a:rPr lang="en-US" sz="3300" dirty="0" smtClean="0"/>
              <a:t> </a:t>
            </a:r>
            <a:r>
              <a:rPr lang="en-US" sz="3300" dirty="0"/>
              <a:t>bio-polymers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3300" dirty="0" smtClean="0"/>
              <a:t>See </a:t>
            </a:r>
            <a:r>
              <a:rPr lang="en-US" sz="3300" dirty="0"/>
              <a:t>if you can come up with some ideas, to help </a:t>
            </a:r>
            <a:r>
              <a:rPr lang="en-US" sz="3300" dirty="0" smtClean="0"/>
              <a:t>prevent pollution </a:t>
            </a:r>
            <a:r>
              <a:rPr lang="en-US" sz="3300" dirty="0"/>
              <a:t>by plastic bags</a:t>
            </a:r>
            <a:r>
              <a:rPr lang="en-US" sz="3300" dirty="0" smtClean="0"/>
              <a:t>.</a:t>
            </a:r>
            <a:br>
              <a:rPr lang="en-US" sz="3300" dirty="0" smtClean="0"/>
            </a:br>
            <a:endParaRPr lang="en-US" sz="2400" dirty="0"/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18779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895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28529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769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18.6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What’s </a:t>
            </a:r>
            <a:r>
              <a:rPr lang="en-US" b="1" dirty="0">
                <a:solidFill>
                  <a:srgbClr val="C00000"/>
                </a:solidFill>
              </a:rPr>
              <a:t>in your food?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No matter what kind of food you eat, its main ingredients </a:t>
            </a:r>
            <a:r>
              <a:rPr lang="en-US" dirty="0" smtClean="0"/>
              <a:t>are </a:t>
            </a:r>
            <a:br>
              <a:rPr lang="en-US" dirty="0" smtClean="0"/>
            </a:br>
            <a:r>
              <a:rPr lang="en-US" dirty="0" smtClean="0"/>
              <a:t>the same: </a:t>
            </a:r>
            <a:r>
              <a:rPr lang="en-US" b="1" dirty="0" smtClean="0">
                <a:solidFill>
                  <a:srgbClr val="FF0000"/>
                </a:solidFill>
              </a:rPr>
              <a:t>carbohydrates</a:t>
            </a:r>
            <a:r>
              <a:rPr lang="en-US" b="1" dirty="0">
                <a:solidFill>
                  <a:srgbClr val="FF0000"/>
                </a:solidFill>
              </a:rPr>
              <a:t>, proteins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fats</a:t>
            </a:r>
            <a:r>
              <a:rPr lang="en-US" dirty="0"/>
              <a:t>. All </a:t>
            </a:r>
            <a:r>
              <a:rPr lang="en-US" dirty="0" smtClean="0"/>
              <a:t>three are </a:t>
            </a:r>
            <a:br>
              <a:rPr lang="en-US" dirty="0" smtClean="0"/>
            </a:br>
            <a:r>
              <a:rPr lang="en-US" dirty="0" smtClean="0"/>
              <a:t>made </a:t>
            </a:r>
            <a:r>
              <a:rPr lang="en-US" dirty="0"/>
              <a:t>of </a:t>
            </a:r>
            <a:r>
              <a:rPr lang="en-US" dirty="0" err="1" smtClean="0"/>
              <a:t>macromolecules.And</a:t>
            </a:r>
            <a:r>
              <a:rPr lang="en-US" dirty="0" smtClean="0"/>
              <a:t> plants can produce them all.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Plants</a:t>
            </a:r>
            <a:r>
              <a:rPr lang="en-US" b="1" dirty="0">
                <a:solidFill>
                  <a:srgbClr val="C00000"/>
                </a:solidFill>
              </a:rPr>
              <a:t>: the polymer factories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Plants </a:t>
            </a:r>
            <a:r>
              <a:rPr lang="en-US" dirty="0"/>
              <a:t>take in carbon dioxide from the air, and water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soil.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Using </a:t>
            </a:r>
            <a:r>
              <a:rPr lang="en-US" dirty="0"/>
              <a:t>energy from sunlight, and chlorophyll as a catalyst,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they turn them </a:t>
            </a:r>
            <a:r>
              <a:rPr lang="en-US" dirty="0"/>
              <a:t>into glucose and oxygen, in a process </a:t>
            </a:r>
            <a:r>
              <a:rPr lang="en-US" dirty="0" smtClean="0"/>
              <a:t>called </a:t>
            </a:r>
            <a:br>
              <a:rPr lang="en-US" dirty="0" smtClean="0"/>
            </a:br>
            <a:r>
              <a:rPr lang="en-US" dirty="0" smtClean="0"/>
              <a:t>photosynthesis: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6CO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6H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→ C</a:t>
            </a:r>
            <a:r>
              <a:rPr lang="en-US" b="1" baseline="-25000" dirty="0" smtClean="0">
                <a:solidFill>
                  <a:srgbClr val="FF0000"/>
                </a:solidFill>
              </a:rPr>
              <a:t>6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b="1" baseline="-25000" dirty="0" smtClean="0">
                <a:solidFill>
                  <a:srgbClr val="FF0000"/>
                </a:solidFill>
              </a:rPr>
              <a:t>12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baseline="-25000" dirty="0" smtClean="0">
                <a:solidFill>
                  <a:srgbClr val="FF0000"/>
                </a:solidFill>
              </a:rPr>
              <a:t>6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6O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dirty="0" smtClean="0"/>
              <a:t>carbon       water           glucose       oxygen</a:t>
            </a:r>
            <a:br>
              <a:rPr lang="en-US" dirty="0" smtClean="0"/>
            </a:br>
            <a:r>
              <a:rPr lang="en-US" dirty="0" smtClean="0"/>
              <a:t>  dioxide                         (</a:t>
            </a:r>
            <a:r>
              <a:rPr lang="en-US" dirty="0"/>
              <a:t>a sugar)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Then </a:t>
            </a:r>
            <a:r>
              <a:rPr lang="en-US" dirty="0"/>
              <a:t>they turn the glucose molecules into macromolecules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of starch and </a:t>
            </a:r>
            <a:r>
              <a:rPr lang="en-US" dirty="0"/>
              <a:t>cellulose, by </a:t>
            </a:r>
            <a:r>
              <a:rPr lang="en-US" dirty="0" err="1"/>
              <a:t>polymerisation</a:t>
            </a:r>
            <a:r>
              <a:rPr lang="en-US" dirty="0"/>
              <a:t>. These natural polymers are </a:t>
            </a:r>
            <a:r>
              <a:rPr lang="en-US" dirty="0" smtClean="0"/>
              <a:t>called </a:t>
            </a:r>
            <a:r>
              <a:rPr lang="en-US" b="1" dirty="0" smtClean="0">
                <a:solidFill>
                  <a:srgbClr val="FF0000"/>
                </a:solidFill>
              </a:rPr>
              <a:t>carbohydrates</a:t>
            </a:r>
            <a:r>
              <a:rPr lang="en-US" dirty="0"/>
              <a:t>. Plants use cellulose to build stems and </a:t>
            </a:r>
            <a:r>
              <a:rPr lang="en-US" dirty="0" smtClean="0"/>
              <a:t>other structures</a:t>
            </a:r>
            <a:r>
              <a:rPr lang="en-US" dirty="0"/>
              <a:t>. They use starch as an energy store.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Using </a:t>
            </a:r>
            <a:r>
              <a:rPr lang="en-US" dirty="0"/>
              <a:t>glucose, and minerals from the soil, they also </a:t>
            </a:r>
            <a:r>
              <a:rPr lang="en-US" dirty="0" smtClean="0"/>
              <a:t>produce macromolecules </a:t>
            </a:r>
            <a:r>
              <a:rPr lang="en-US" dirty="0"/>
              <a:t>of </a:t>
            </a:r>
            <a:r>
              <a:rPr lang="en-US" b="1" dirty="0">
                <a:solidFill>
                  <a:srgbClr val="FF0000"/>
                </a:solidFill>
              </a:rPr>
              <a:t>proteins</a:t>
            </a:r>
            <a:r>
              <a:rPr lang="en-US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fats</a:t>
            </a:r>
            <a:r>
              <a:rPr lang="en-US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Enzymes in plant cells act as catalysts, for the reactions in 3 and 4.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78301" y="4005065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 plant: a natural chemical factory.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8301" y="1124744"/>
            <a:ext cx="2088232" cy="2880321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9577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18.6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From </a:t>
            </a:r>
            <a:r>
              <a:rPr lang="en-US" b="1" dirty="0">
                <a:solidFill>
                  <a:srgbClr val="C00000"/>
                </a:solidFill>
              </a:rPr>
              <a:t>plants to you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This is how the macromolecules from plants reach you: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4299" y="1772816"/>
            <a:ext cx="38636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1 </a:t>
            </a:r>
            <a:r>
              <a:rPr lang="en-US" sz="1600" dirty="0">
                <a:latin typeface="NewAsterLTStd"/>
              </a:rPr>
              <a:t>Animals eat plants, and seeds </a:t>
            </a:r>
            <a:r>
              <a:rPr lang="en-US" sz="1600" dirty="0" smtClean="0">
                <a:latin typeface="NewAsterLTStd"/>
              </a:rPr>
              <a:t>of plants</a:t>
            </a:r>
            <a:r>
              <a:rPr lang="en-US" sz="1600" dirty="0">
                <a:latin typeface="NewAsterLTStd"/>
              </a:rPr>
              <a:t>. They digest them, </a:t>
            </a:r>
            <a:r>
              <a:rPr lang="en-US" sz="1600" dirty="0" smtClean="0">
                <a:latin typeface="NewAsterLTStd"/>
              </a:rPr>
              <a:t>and </a:t>
            </a:r>
            <a:r>
              <a:rPr lang="en-GB" sz="1600" dirty="0" smtClean="0">
                <a:latin typeface="NewAsterLTStd"/>
              </a:rPr>
              <a:t>build </a:t>
            </a:r>
            <a:r>
              <a:rPr lang="en-GB" sz="1600" dirty="0">
                <a:latin typeface="NewAsterLTStd"/>
              </a:rPr>
              <a:t>their own </a:t>
            </a:r>
            <a:r>
              <a:rPr lang="en-GB" sz="1600" dirty="0" smtClean="0">
                <a:latin typeface="NewAsterLTStd"/>
              </a:rPr>
              <a:t>carbohydrates, </a:t>
            </a:r>
            <a:r>
              <a:rPr lang="en-US" sz="1600" dirty="0" smtClean="0">
                <a:latin typeface="NewAsterLTStd"/>
              </a:rPr>
              <a:t>proteins</a:t>
            </a:r>
            <a:r>
              <a:rPr lang="en-US" sz="1600" dirty="0">
                <a:latin typeface="NewAsterLTStd"/>
              </a:rPr>
              <a:t>, and fats from them.</a:t>
            </a:r>
            <a:endParaRPr lang="en-GB" sz="1600" dirty="0"/>
          </a:p>
        </p:txBody>
      </p:sp>
      <p:sp>
        <p:nvSpPr>
          <p:cNvPr id="3" name="Rectangle 2"/>
          <p:cNvSpPr/>
          <p:nvPr/>
        </p:nvSpPr>
        <p:spPr>
          <a:xfrm>
            <a:off x="4102579" y="1844824"/>
            <a:ext cx="45738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2 </a:t>
            </a:r>
            <a:r>
              <a:rPr lang="en-US" sz="1600" dirty="0">
                <a:latin typeface="NewAsterLTStd"/>
              </a:rPr>
              <a:t>You eat animal </a:t>
            </a:r>
            <a:r>
              <a:rPr lang="en-US" sz="1600" dirty="0" smtClean="0">
                <a:latin typeface="NewAsterLTStd"/>
              </a:rPr>
              <a:t>carbohydrates, proteins</a:t>
            </a:r>
            <a:r>
              <a:rPr lang="en-US" sz="1600" dirty="0">
                <a:latin typeface="NewAsterLTStd"/>
              </a:rPr>
              <a:t>, and fats, in </a:t>
            </a:r>
            <a:r>
              <a:rPr lang="en-US" sz="1600" dirty="0" smtClean="0">
                <a:latin typeface="NewAsterLTStd"/>
              </a:rPr>
              <a:t>animal produce </a:t>
            </a:r>
            <a:r>
              <a:rPr lang="en-US" sz="1600" dirty="0">
                <a:latin typeface="NewAsterLTStd"/>
              </a:rPr>
              <a:t>such as eggs, milk, </a:t>
            </a:r>
            <a:r>
              <a:rPr lang="en-US" sz="1600" dirty="0" smtClean="0">
                <a:latin typeface="NewAsterLTStd"/>
              </a:rPr>
              <a:t>and </a:t>
            </a:r>
            <a:r>
              <a:rPr lang="en-GB" sz="1600" dirty="0" smtClean="0">
                <a:latin typeface="NewAsterLTStd"/>
              </a:rPr>
              <a:t>cheese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6" name="Rectangle 5"/>
          <p:cNvSpPr/>
          <p:nvPr/>
        </p:nvSpPr>
        <p:spPr>
          <a:xfrm>
            <a:off x="210336" y="5373216"/>
            <a:ext cx="4145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4 </a:t>
            </a:r>
            <a:r>
              <a:rPr lang="en-US" sz="1600" dirty="0">
                <a:latin typeface="NewAsterLTStd"/>
              </a:rPr>
              <a:t>You also eat parts of </a:t>
            </a:r>
            <a:r>
              <a:rPr lang="en-US" sz="1600" dirty="0" smtClean="0">
                <a:latin typeface="NewAsterLTStd"/>
              </a:rPr>
              <a:t>plants. E.g. </a:t>
            </a:r>
            <a:r>
              <a:rPr lang="en-US" sz="1600" dirty="0">
                <a:latin typeface="NewAsterLTStd"/>
              </a:rPr>
              <a:t>maize, rice, </a:t>
            </a:r>
            <a:r>
              <a:rPr lang="en-US" sz="1600" dirty="0" smtClean="0">
                <a:latin typeface="NewAsterLTStd"/>
              </a:rPr>
              <a:t>fruit, potatoes and </a:t>
            </a:r>
            <a:r>
              <a:rPr lang="en-US" sz="1600" dirty="0">
                <a:latin typeface="NewAsterLTStd"/>
              </a:rPr>
              <a:t>other </a:t>
            </a:r>
            <a:r>
              <a:rPr lang="en-US" sz="1600" dirty="0" smtClean="0">
                <a:latin typeface="NewAsterLTStd"/>
              </a:rPr>
              <a:t>vegetables </a:t>
            </a:r>
            <a:r>
              <a:rPr lang="en-US" sz="1600" dirty="0">
                <a:latin typeface="NewAsterLTStd"/>
              </a:rPr>
              <a:t>…</a:t>
            </a:r>
            <a:endParaRPr lang="en-GB" sz="1600" dirty="0"/>
          </a:p>
        </p:txBody>
      </p:sp>
      <p:sp>
        <p:nvSpPr>
          <p:cNvPr id="7" name="Rectangle 6"/>
          <p:cNvSpPr/>
          <p:nvPr/>
        </p:nvSpPr>
        <p:spPr>
          <a:xfrm>
            <a:off x="7164288" y="3088119"/>
            <a:ext cx="174064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6 </a:t>
            </a:r>
            <a:r>
              <a:rPr lang="en-US" sz="1600" dirty="0"/>
              <a:t>During digestion, you </a:t>
            </a:r>
            <a:r>
              <a:rPr lang="en-US" sz="1600" dirty="0" smtClean="0"/>
              <a:t>break </a:t>
            </a:r>
            <a:r>
              <a:rPr lang="en-GB" sz="1600" dirty="0" smtClean="0"/>
              <a:t>the </a:t>
            </a:r>
            <a:r>
              <a:rPr lang="en-GB" sz="1600" dirty="0"/>
              <a:t>macromolecules back </a:t>
            </a:r>
            <a:r>
              <a:rPr lang="en-GB" sz="1600" dirty="0" smtClean="0"/>
              <a:t>down </a:t>
            </a:r>
            <a:r>
              <a:rPr lang="en-US" sz="1600" dirty="0" smtClean="0"/>
              <a:t>to </a:t>
            </a:r>
            <a:r>
              <a:rPr lang="en-US" sz="1600" dirty="0"/>
              <a:t>their building blocks. You </a:t>
            </a:r>
            <a:r>
              <a:rPr lang="en-US" sz="1600" dirty="0" smtClean="0"/>
              <a:t>use some </a:t>
            </a:r>
            <a:r>
              <a:rPr lang="en-US" sz="1600" dirty="0"/>
              <a:t>for energy, and the rest </a:t>
            </a:r>
            <a:r>
              <a:rPr lang="en-US" sz="1600" dirty="0" smtClean="0"/>
              <a:t>to </a:t>
            </a:r>
            <a:r>
              <a:rPr lang="en-GB" sz="1600" dirty="0" smtClean="0"/>
              <a:t>build </a:t>
            </a:r>
            <a:r>
              <a:rPr lang="en-GB" sz="1600" dirty="0"/>
              <a:t>up new </a:t>
            </a:r>
            <a:r>
              <a:rPr lang="en-GB" sz="1600" dirty="0" smtClean="0"/>
              <a:t>proteins, carbohydrates,, </a:t>
            </a:r>
            <a:r>
              <a:rPr lang="en-GB" sz="1600" dirty="0"/>
              <a:t>and fats.</a:t>
            </a:r>
          </a:p>
        </p:txBody>
      </p:sp>
      <p:sp>
        <p:nvSpPr>
          <p:cNvPr id="9" name="Rectangle 8"/>
          <p:cNvSpPr/>
          <p:nvPr/>
        </p:nvSpPr>
        <p:spPr>
          <a:xfrm>
            <a:off x="204299" y="6023029"/>
            <a:ext cx="8628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SzPct val="80000"/>
              <a:buFontTx/>
              <a:buChar char="►"/>
            </a:pPr>
            <a:r>
              <a:rPr lang="en-US" dirty="0">
                <a:latin typeface="NewAsterLTStd"/>
              </a:rPr>
              <a:t>We will now look more closely at the carbohydrates, </a:t>
            </a:r>
            <a:r>
              <a:rPr lang="en-US" dirty="0" smtClean="0">
                <a:latin typeface="NewAsterLTStd"/>
              </a:rPr>
              <a:t/>
            </a:r>
            <a:br>
              <a:rPr lang="en-US" dirty="0" smtClean="0">
                <a:latin typeface="NewAsterLTStd"/>
              </a:rPr>
            </a:br>
            <a:r>
              <a:rPr lang="en-US" dirty="0" smtClean="0">
                <a:latin typeface="NewAsterLTStd"/>
              </a:rPr>
              <a:t>proteins</a:t>
            </a:r>
            <a:r>
              <a:rPr lang="en-US" dirty="0">
                <a:latin typeface="NewAsterLTStd"/>
              </a:rPr>
              <a:t>, </a:t>
            </a:r>
            <a:r>
              <a:rPr lang="en-US" dirty="0" smtClean="0">
                <a:latin typeface="NewAsterLTStd"/>
              </a:rPr>
              <a:t>and fats that </a:t>
            </a:r>
            <a:r>
              <a:rPr lang="en-US" dirty="0">
                <a:latin typeface="NewAsterLTStd"/>
              </a:rPr>
              <a:t>plants produce, in this unit and the next one.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780927"/>
            <a:ext cx="6984776" cy="252028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355976" y="5203066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5 </a:t>
            </a:r>
            <a:r>
              <a:rPr lang="en-US" sz="1600" dirty="0">
                <a:latin typeface="NewAsterLTStd"/>
              </a:rPr>
              <a:t>… and things like bread </a:t>
            </a:r>
            <a:r>
              <a:rPr lang="en-US" sz="1600" dirty="0" smtClean="0">
                <a:latin typeface="NewAsterLTStd"/>
              </a:rPr>
              <a:t>and pasta</a:t>
            </a:r>
            <a:r>
              <a:rPr lang="en-US" sz="1600" dirty="0">
                <a:latin typeface="NewAsterLTStd"/>
              </a:rPr>
              <a:t>, made from plant products.</a:t>
            </a:r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5004048" y="2730406"/>
            <a:ext cx="3456384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3 </a:t>
            </a:r>
            <a:r>
              <a:rPr lang="en-US" sz="1600" dirty="0">
                <a:latin typeface="NewAsterLTStd"/>
              </a:rPr>
              <a:t>You eat them in meat </a:t>
            </a:r>
            <a:r>
              <a:rPr lang="en-US" sz="1600" dirty="0" smtClean="0">
                <a:latin typeface="NewAsterLTStd"/>
              </a:rPr>
              <a:t>and </a:t>
            </a:r>
            <a:r>
              <a:rPr lang="en-GB" sz="1600" dirty="0" smtClean="0">
                <a:latin typeface="NewAsterLTStd"/>
              </a:rPr>
              <a:t>fish </a:t>
            </a:r>
            <a:r>
              <a:rPr lang="en-GB" sz="1600" dirty="0">
                <a:latin typeface="NewAsterLTStd"/>
              </a:rPr>
              <a:t>too.</a:t>
            </a:r>
            <a:endParaRPr lang="en-GB" sz="1600" dirty="0"/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300524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008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18.6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8326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Carbohydrates</a:t>
            </a:r>
            <a:endParaRPr lang="en-US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>
                <a:solidFill>
                  <a:srgbClr val="FF0000"/>
                </a:solidFill>
              </a:rPr>
              <a:t>Carbohydrates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contain just carbon, hydrogen and </a:t>
            </a:r>
            <a:r>
              <a:rPr lang="en-US" dirty="0" smtClean="0"/>
              <a:t>oxygen. Glucose </a:t>
            </a:r>
            <a:r>
              <a:rPr lang="en-US" dirty="0"/>
              <a:t>is called a </a:t>
            </a:r>
            <a:r>
              <a:rPr lang="en-US" b="1" dirty="0">
                <a:solidFill>
                  <a:srgbClr val="FF0000"/>
                </a:solidFill>
              </a:rPr>
              <a:t>simple carbohydrate</a:t>
            </a:r>
            <a:r>
              <a:rPr lang="en-US" dirty="0"/>
              <a:t>. It is also </a:t>
            </a:r>
            <a:r>
              <a:rPr lang="en-US" dirty="0" smtClean="0"/>
              <a:t>called a </a:t>
            </a:r>
            <a:r>
              <a:rPr lang="en-US" b="1" dirty="0">
                <a:solidFill>
                  <a:srgbClr val="FF0000"/>
                </a:solidFill>
              </a:rPr>
              <a:t>monosaccharide</a:t>
            </a:r>
            <a:r>
              <a:rPr lang="en-US" dirty="0"/>
              <a:t>, which means </a:t>
            </a:r>
            <a:r>
              <a:rPr lang="en-US" i="1" dirty="0"/>
              <a:t>a single sugar unit</a:t>
            </a:r>
            <a:r>
              <a:rPr lang="en-US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structure of a glucose molecule is shown on the </a:t>
            </a:r>
            <a:r>
              <a:rPr lang="en-US" dirty="0" smtClean="0"/>
              <a:t>right. Now </a:t>
            </a:r>
            <a:r>
              <a:rPr lang="en-US" dirty="0"/>
              <a:t>let’s see how glucose molecules join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12160" y="1124744"/>
            <a:ext cx="15121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SzPct val="80000"/>
              <a:buFontTx/>
              <a:buChar char="►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 molecule of glucose,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pt-BR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281" y="1124744"/>
            <a:ext cx="1800200" cy="2031325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263310"/>
              </p:ext>
            </p:extLst>
          </p:nvPr>
        </p:nvGraphicFramePr>
        <p:xfrm>
          <a:off x="199033" y="3195032"/>
          <a:ext cx="8657442" cy="260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79"/>
                <a:gridCol w="2448272"/>
                <a:gridCol w="4428491"/>
              </a:tblGrid>
              <a:tr h="2592288">
                <a:tc>
                  <a:txBody>
                    <a:bodyPr/>
                    <a:lstStyle/>
                    <a:p>
                      <a:r>
                        <a:rPr kumimoji="0" lang="en-US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 can draw a glucose </a:t>
                      </a:r>
                      <a:r>
                        <a:rPr kumimoji="0" lang="en-GB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molecule like this, showing 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two groups that react: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kumimoji="0" lang="en-GB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Two glucose molecules 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join like this, giving </a:t>
                      </a:r>
                      <a:r>
                        <a:rPr kumimoji="0" lang="en-GB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maltose, a </a:t>
                      </a:r>
                      <a:r>
                        <a:rPr kumimoji="0" lang="en-GB" sz="17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disaccharide</a:t>
                      </a:r>
                      <a:r>
                        <a:rPr kumimoji="0" lang="en-GB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Hundreds or thousands can join in the same way, giving </a:t>
                      </a:r>
                      <a:r>
                        <a:rPr kumimoji="0" lang="en-US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starch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 </a:t>
                      </a:r>
                      <a:r>
                        <a:rPr kumimoji="0" lang="en-US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complex carbohydrate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It is also called a </a:t>
                      </a:r>
                      <a:r>
                        <a:rPr kumimoji="0" lang="en-US" sz="17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polysaccharide</a:t>
                      </a: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  <a:b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en-US" sz="17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kumimoji="0" lang="en-US" sz="1700" b="0" i="0" u="none" strike="noStrike" kern="12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US" sz="1700" b="0" i="0" u="none" strike="noStrike" kern="12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4509120"/>
            <a:ext cx="4248472" cy="11521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1719" y="4509120"/>
            <a:ext cx="2232249" cy="10801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79" y="5013175"/>
            <a:ext cx="1162593" cy="36004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98305" y="5805264"/>
            <a:ext cx="8658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SzPct val="80000"/>
              <a:buFontTx/>
              <a:buChar char="►"/>
            </a:pPr>
            <a:r>
              <a:rPr lang="en-US" dirty="0">
                <a:latin typeface="NewAsterLTStd"/>
              </a:rPr>
              <a:t>In reaction 2, two molecules join, eliminating a small molecule (water</a:t>
            </a:r>
            <a:r>
              <a:rPr lang="en-US" dirty="0" smtClean="0">
                <a:latin typeface="NewAsterLTStd"/>
              </a:rPr>
              <a:t>). So </a:t>
            </a:r>
            <a:r>
              <a:rPr lang="en-US" dirty="0">
                <a:latin typeface="NewAsterLTStd"/>
              </a:rPr>
              <a:t>it is a condensation reaction. Reaction 3 is a </a:t>
            </a:r>
            <a:r>
              <a:rPr lang="en-US" b="1" dirty="0" smtClean="0">
                <a:solidFill>
                  <a:srgbClr val="FF0000"/>
                </a:solidFill>
                <a:latin typeface="NewAsterLTStd-Bold"/>
              </a:rPr>
              <a:t>condensation </a:t>
            </a:r>
            <a:r>
              <a:rPr lang="en-US" b="1" dirty="0" err="1" smtClean="0">
                <a:solidFill>
                  <a:srgbClr val="FF0000"/>
                </a:solidFill>
                <a:latin typeface="NewAsterLTStd-Bold"/>
              </a:rPr>
              <a:t>polymerisation</a:t>
            </a:r>
            <a:r>
              <a:rPr lang="en-US" dirty="0">
                <a:latin typeface="NewAsterLTStd"/>
              </a:rPr>
              <a:t>, so starch is a </a:t>
            </a:r>
            <a:r>
              <a:rPr lang="en-US" b="1" dirty="0">
                <a:solidFill>
                  <a:srgbClr val="FF0000"/>
                </a:solidFill>
                <a:latin typeface="NewAsterLTStd-Bold"/>
              </a:rPr>
              <a:t>polymer</a:t>
            </a:r>
            <a:r>
              <a:rPr lang="en-US" dirty="0">
                <a:latin typeface="NewAsterLTStd"/>
              </a:rPr>
              <a:t>.</a:t>
            </a:r>
            <a:endParaRPr lang="en-GB" dirty="0"/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8300524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922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18.6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829563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30" b="1" dirty="0" smtClean="0">
                <a:solidFill>
                  <a:srgbClr val="C00000"/>
                </a:solidFill>
              </a:rPr>
              <a:t>Cellulose</a:t>
            </a:r>
            <a:endParaRPr lang="en-US" sz="183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Cellulose is also a polysaccharide. Its molecules are built from at </a:t>
            </a:r>
            <a:r>
              <a:rPr lang="en-US" sz="1830" dirty="0" smtClean="0"/>
              <a:t>least 1000 </a:t>
            </a:r>
            <a:r>
              <a:rPr lang="en-US" sz="1830" dirty="0"/>
              <a:t>glucose units. But they are joined differently than those in </a:t>
            </a:r>
            <a:r>
              <a:rPr lang="en-US" sz="1830" dirty="0" smtClean="0"/>
              <a:t>starch, so </a:t>
            </a:r>
            <a:r>
              <a:rPr lang="en-US" sz="1830" dirty="0"/>
              <a:t>cellulose has quite different properties.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The cell walls in plants are made of cellulose. So we eat cellulose </a:t>
            </a:r>
            <a:r>
              <a:rPr lang="en-US" sz="1830" dirty="0" smtClean="0"/>
              <a:t>every time </a:t>
            </a:r>
            <a:r>
              <a:rPr lang="en-US" sz="1830" dirty="0"/>
              <a:t>we eat cereals, vegetables, and fruit. We can’t digest it, but it </a:t>
            </a:r>
            <a:r>
              <a:rPr lang="en-US" sz="1830" dirty="0" smtClean="0"/>
              <a:t>helps to </a:t>
            </a:r>
            <a:r>
              <a:rPr lang="en-US" sz="1830" dirty="0"/>
              <a:t>clean out our digestive systems. We call it </a:t>
            </a:r>
            <a:r>
              <a:rPr lang="en-US" sz="1830" b="1" dirty="0">
                <a:solidFill>
                  <a:srgbClr val="FF0000"/>
                </a:solidFill>
              </a:rPr>
              <a:t>fibre</a:t>
            </a:r>
            <a:r>
              <a:rPr lang="en-US" sz="183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1830" b="1" dirty="0">
                <a:solidFill>
                  <a:srgbClr val="C00000"/>
                </a:solidFill>
              </a:rPr>
              <a:t>The importance of carbohydrates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Your body can digest starch. It breaks it back </a:t>
            </a:r>
            <a:r>
              <a:rPr lang="en-US" sz="1830" dirty="0" smtClean="0"/>
              <a:t>down to </a:t>
            </a:r>
            <a:r>
              <a:rPr lang="en-US" sz="1830" dirty="0"/>
              <a:t>glucose. It uses some of this for respiration, </a:t>
            </a:r>
            <a:r>
              <a:rPr lang="en-US" sz="1830" dirty="0" smtClean="0"/>
              <a:t>which provides </a:t>
            </a:r>
            <a:r>
              <a:rPr lang="en-US" sz="1830" dirty="0"/>
              <a:t>you with energy (page 235).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It builds the rest into a complex carbohydrate </a:t>
            </a:r>
            <a:r>
              <a:rPr lang="en-US" sz="1830" dirty="0" smtClean="0"/>
              <a:t>called </a:t>
            </a:r>
            <a:r>
              <a:rPr lang="en-US" sz="1830" b="1" dirty="0" smtClean="0">
                <a:solidFill>
                  <a:srgbClr val="FF0000"/>
                </a:solidFill>
              </a:rPr>
              <a:t>glycogen</a:t>
            </a:r>
            <a:r>
              <a:rPr lang="en-US" sz="1830" dirty="0"/>
              <a:t>, which acts as an energy store.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So carbohydrates are an important part of your diet.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Rice, wheat, pasta, potatoes, and bananas are all </a:t>
            </a:r>
            <a:r>
              <a:rPr lang="en-US" sz="1830" dirty="0" smtClean="0"/>
              <a:t>rich in </a:t>
            </a:r>
            <a:r>
              <a:rPr lang="en-US" sz="1830" dirty="0"/>
              <a:t>starch. Honey and fruit juices are rich in glucose.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12158" y="3212976"/>
            <a:ext cx="288032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can do something we can't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do: digest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cellulose. Grass is mainly cellulose.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19"/>
          <a:stretch/>
        </p:blipFill>
        <p:spPr>
          <a:xfrm>
            <a:off x="6012158" y="1124745"/>
            <a:ext cx="2880321" cy="2088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533"/>
          <a:stretch/>
        </p:blipFill>
        <p:spPr>
          <a:xfrm>
            <a:off x="6012157" y="4005064"/>
            <a:ext cx="2877237" cy="165618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009073" y="5684475"/>
            <a:ext cx="2880321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Before races, marathon runners eat plenty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carbohydrate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build up their glycogen levels.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300524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3449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/>
              <a:t>18.6 – </a:t>
            </a:r>
            <a:r>
              <a:rPr lang="en-US" sz="3200" dirty="0"/>
              <a:t>The Macromolecules in Food (part I)</a:t>
            </a:r>
            <a:endParaRPr lang="en-GB" sz="32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80000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967038" algn="l"/>
              </a:tabLst>
            </a:pPr>
            <a:r>
              <a:rPr lang="en-US" sz="3300" dirty="0" smtClean="0"/>
              <a:t>All </a:t>
            </a:r>
            <a:r>
              <a:rPr lang="en-US" sz="3300" dirty="0"/>
              <a:t>life depends on photosynthesis. Explain why.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760788" algn="l"/>
              </a:tabLst>
            </a:pPr>
            <a:r>
              <a:rPr lang="en-US" sz="3300" dirty="0" smtClean="0"/>
              <a:t>Explain </a:t>
            </a:r>
            <a:r>
              <a:rPr lang="en-US" sz="3300" dirty="0"/>
              <a:t>what it is, and name one </a:t>
            </a:r>
            <a:r>
              <a:rPr lang="en-US" sz="3300" dirty="0" smtClean="0"/>
              <a:t>example:</a:t>
            </a:r>
            <a:br>
              <a:rPr lang="en-US" sz="3300" dirty="0" smtClean="0"/>
            </a:br>
            <a:r>
              <a:rPr lang="en-US" sz="3300" b="1" dirty="0" smtClean="0"/>
              <a:t>a</a:t>
            </a:r>
            <a:r>
              <a:rPr lang="en-US" sz="3300" dirty="0" smtClean="0"/>
              <a:t> </a:t>
            </a:r>
            <a:r>
              <a:rPr lang="en-US" sz="3300" dirty="0" err="1"/>
              <a:t>a</a:t>
            </a:r>
            <a:r>
              <a:rPr lang="en-US" sz="3300" dirty="0"/>
              <a:t> carbohydrate </a:t>
            </a:r>
            <a:r>
              <a:rPr lang="en-US" sz="3300" dirty="0" smtClean="0"/>
              <a:t>	</a:t>
            </a:r>
            <a:r>
              <a:rPr lang="en-US" sz="3300" b="1" dirty="0" smtClean="0"/>
              <a:t>b</a:t>
            </a:r>
            <a:r>
              <a:rPr lang="en-US" sz="3300" dirty="0" smtClean="0"/>
              <a:t> </a:t>
            </a:r>
            <a:r>
              <a:rPr lang="en-US" sz="3300" dirty="0"/>
              <a:t>a </a:t>
            </a:r>
            <a:r>
              <a:rPr lang="en-US" sz="3300" dirty="0" smtClean="0"/>
              <a:t>monosaccharide</a:t>
            </a:r>
            <a:br>
              <a:rPr lang="en-US" sz="3300" dirty="0" smtClean="0"/>
            </a:br>
            <a:r>
              <a:rPr lang="en-US" sz="3300" b="1" dirty="0" smtClean="0"/>
              <a:t>c</a:t>
            </a:r>
            <a:r>
              <a:rPr lang="en-US" sz="3300" dirty="0" smtClean="0"/>
              <a:t> </a:t>
            </a:r>
            <a:r>
              <a:rPr lang="en-US" sz="3300" dirty="0"/>
              <a:t>a disaccharide </a:t>
            </a:r>
            <a:r>
              <a:rPr lang="en-US" sz="3300" dirty="0" smtClean="0"/>
              <a:t>	</a:t>
            </a:r>
            <a:r>
              <a:rPr lang="en-US" sz="3300" b="1" dirty="0" smtClean="0"/>
              <a:t>d</a:t>
            </a:r>
            <a:r>
              <a:rPr lang="en-US" sz="3300" dirty="0" smtClean="0"/>
              <a:t> </a:t>
            </a:r>
            <a:r>
              <a:rPr lang="en-US" sz="3300" dirty="0"/>
              <a:t>a polysaccharide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760788" algn="l"/>
              </a:tabLst>
            </a:pPr>
            <a:r>
              <a:rPr lang="en-US" sz="3300" dirty="0" smtClean="0"/>
              <a:t>In </a:t>
            </a:r>
            <a:r>
              <a:rPr lang="en-US" sz="3300" dirty="0"/>
              <a:t>what ways is </a:t>
            </a:r>
            <a:r>
              <a:rPr lang="en-US" sz="3300" dirty="0" smtClean="0"/>
              <a:t>cellulose:</a:t>
            </a:r>
            <a:br>
              <a:rPr lang="en-US" sz="3300" dirty="0" smtClean="0"/>
            </a:br>
            <a:r>
              <a:rPr lang="en-US" sz="3300" b="1" dirty="0" smtClean="0"/>
              <a:t>a</a:t>
            </a:r>
            <a:r>
              <a:rPr lang="en-US" sz="3300" dirty="0" smtClean="0"/>
              <a:t> </a:t>
            </a:r>
            <a:r>
              <a:rPr lang="en-US" sz="3300" dirty="0"/>
              <a:t>like starch? </a:t>
            </a:r>
            <a:r>
              <a:rPr lang="en-US" sz="3300" dirty="0" smtClean="0"/>
              <a:t>	</a:t>
            </a:r>
            <a:r>
              <a:rPr lang="en-US" sz="3300" b="1" dirty="0" smtClean="0"/>
              <a:t>b</a:t>
            </a:r>
            <a:r>
              <a:rPr lang="en-US" sz="3300" dirty="0" smtClean="0"/>
              <a:t> </a:t>
            </a:r>
            <a:r>
              <a:rPr lang="en-US" sz="3300" dirty="0"/>
              <a:t>different from starch?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760788" algn="l"/>
              </a:tabLst>
            </a:pPr>
            <a:r>
              <a:rPr lang="en-US" sz="3300" dirty="0" smtClean="0"/>
              <a:t>The </a:t>
            </a:r>
            <a:r>
              <a:rPr lang="en-US" sz="3300" dirty="0"/>
              <a:t>cellulose in vegetables is good for us. Why?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760788" algn="l"/>
              </a:tabLst>
            </a:pPr>
            <a:r>
              <a:rPr lang="en-US" sz="3300" dirty="0" smtClean="0"/>
              <a:t>Name </a:t>
            </a:r>
            <a:r>
              <a:rPr lang="en-US" sz="3300" dirty="0"/>
              <a:t>three foods you eat, that are rich in starch.</a:t>
            </a:r>
            <a:endParaRPr lang="en-US" sz="2400" dirty="0"/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274201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895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5341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7724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9766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Proteins </a:t>
            </a:r>
            <a:r>
              <a:rPr lang="en-US" sz="2000" b="1" dirty="0">
                <a:solidFill>
                  <a:srgbClr val="C00000"/>
                </a:solidFill>
              </a:rPr>
              <a:t>– built from amino acids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Proteins are </a:t>
            </a:r>
            <a:r>
              <a:rPr lang="en-US" sz="2000" b="1" dirty="0">
                <a:solidFill>
                  <a:srgbClr val="FF0000"/>
                </a:solidFill>
              </a:rPr>
              <a:t>polymers</a:t>
            </a:r>
            <a:r>
              <a:rPr lang="en-US" sz="2000" dirty="0"/>
              <a:t>, built up from molecules of </a:t>
            </a:r>
            <a:r>
              <a:rPr lang="en-US" sz="2000" b="1" dirty="0">
                <a:solidFill>
                  <a:srgbClr val="FF0000"/>
                </a:solidFill>
              </a:rPr>
              <a:t>amino acids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Amino acids contain carbon, hydrogen, oxygen, and nitrogen, and </a:t>
            </a:r>
            <a:r>
              <a:rPr lang="en-US" sz="2000" dirty="0" smtClean="0"/>
              <a:t>some contain </a:t>
            </a:r>
            <a:r>
              <a:rPr lang="en-US" sz="2000" dirty="0"/>
              <a:t>sulfur. The general structure of an amino acid molecule is </a:t>
            </a:r>
            <a:r>
              <a:rPr lang="en-US" sz="2000" dirty="0" smtClean="0"/>
              <a:t>shown on </a:t>
            </a:r>
            <a:r>
              <a:rPr lang="en-US" sz="2000" dirty="0"/>
              <a:t>the right. Note the COOH and NH</a:t>
            </a:r>
            <a:r>
              <a:rPr lang="en-US" sz="2000" baseline="-25000" dirty="0"/>
              <a:t>2</a:t>
            </a:r>
            <a:r>
              <a:rPr lang="en-US" sz="2000" dirty="0"/>
              <a:t> functional groups.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There are twenty common amino acids. Here are three of them – with </a:t>
            </a:r>
            <a:r>
              <a:rPr lang="en-US" sz="2000" dirty="0" smtClean="0"/>
              <a:t>the COOH </a:t>
            </a:r>
            <a:r>
              <a:rPr lang="en-US" sz="2000" dirty="0"/>
              <a:t>bonds drawn vertically, to help you see how the amino acids join: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3137" y="3212976"/>
            <a:ext cx="2609342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 amino acid is a carboxylic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acid with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 amino (NH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group. 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stands for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rest of the molecule.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43" y="4869160"/>
            <a:ext cx="7892713" cy="18322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3137" y="1151774"/>
            <a:ext cx="2609342" cy="1944215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00524" y="42210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934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97666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How </a:t>
            </a:r>
            <a:r>
              <a:rPr lang="en-US" sz="1900" b="1" dirty="0">
                <a:solidFill>
                  <a:srgbClr val="C00000"/>
                </a:solidFill>
              </a:rPr>
              <a:t>amino acids join up to make proteins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This shows four different amino acids combining</a:t>
            </a:r>
            <a:r>
              <a:rPr lang="en-US" sz="19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From 60 to 6000 amino acid units can join to make a macromolecule </a:t>
            </a:r>
            <a:r>
              <a:rPr lang="en-US" sz="1900" dirty="0" smtClean="0"/>
              <a:t>of protein</a:t>
            </a:r>
            <a:r>
              <a:rPr lang="en-US" sz="1900" dirty="0"/>
              <a:t>. They can be different amino acids, joined in different orders – </a:t>
            </a:r>
            <a:r>
              <a:rPr lang="en-US" sz="1900" dirty="0" smtClean="0"/>
              <a:t>so there </a:t>
            </a:r>
            <a:r>
              <a:rPr lang="en-US" sz="1900" dirty="0"/>
              <a:t>are a huge number of proteins!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reaction is a </a:t>
            </a:r>
            <a:r>
              <a:rPr lang="en-US" sz="1900" b="1" dirty="0">
                <a:solidFill>
                  <a:srgbClr val="FF0000"/>
                </a:solidFill>
              </a:rPr>
              <a:t>condensation </a:t>
            </a:r>
            <a:r>
              <a:rPr lang="en-US" sz="1900" b="1" dirty="0" err="1">
                <a:solidFill>
                  <a:srgbClr val="FF0000"/>
                </a:solidFill>
              </a:rPr>
              <a:t>polymerisation</a:t>
            </a:r>
            <a:r>
              <a:rPr lang="en-US" sz="1900" dirty="0"/>
              <a:t>, with loss of </a:t>
            </a:r>
            <a:r>
              <a:rPr lang="en-US" sz="1900" dirty="0" smtClean="0"/>
              <a:t>water molecules</a:t>
            </a:r>
            <a:r>
              <a:rPr lang="en-US" sz="1900" dirty="0"/>
              <a:t>. Note the </a:t>
            </a:r>
            <a:r>
              <a:rPr lang="en-US" sz="1900" b="1" dirty="0">
                <a:solidFill>
                  <a:srgbClr val="FF0000"/>
                </a:solidFill>
              </a:rPr>
              <a:t>amide linkage</a:t>
            </a:r>
            <a:r>
              <a:rPr lang="en-US" sz="1900" dirty="0"/>
              <a:t>, as in nylon (page 266).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3137" y="3284984"/>
            <a:ext cx="2609342" cy="2462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Proteins are large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complex.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chains are often coiled.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genes 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cells of plants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animals control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amino acids join up,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order.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1148820"/>
            <a:ext cx="2686617" cy="2026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772816"/>
            <a:ext cx="5256584" cy="2847318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244408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289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97666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The </a:t>
            </a:r>
            <a:r>
              <a:rPr lang="en-US" sz="1900" b="1" dirty="0">
                <a:solidFill>
                  <a:srgbClr val="C00000"/>
                </a:solidFill>
              </a:rPr>
              <a:t>importance of proteins in your food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When your body digests food, it breaks the proteins back down </a:t>
            </a:r>
            <a:r>
              <a:rPr lang="en-US" sz="1900" dirty="0" smtClean="0"/>
              <a:t>to amino </a:t>
            </a:r>
            <a:r>
              <a:rPr lang="en-US" sz="1900" dirty="0"/>
              <a:t>acids. These then join up again to make proteins your body </a:t>
            </a:r>
            <a:r>
              <a:rPr lang="en-US" sz="1900" dirty="0" smtClean="0"/>
              <a:t>needs.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err="1" smtClean="0"/>
              <a:t>E,g</a:t>
            </a:r>
            <a:r>
              <a:rPr lang="en-US" sz="1900" dirty="0" smtClean="0"/>
              <a:t>., all </a:t>
            </a:r>
            <a:r>
              <a:rPr lang="en-US" sz="1900" dirty="0"/>
              <a:t>these substances in your body are proteins: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enzymes that act as catalysts for reactions in your body cells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collagen in your skin, bones, and teeth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keratin that forms your hair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err="1" smtClean="0"/>
              <a:t>haemoglobin</a:t>
            </a:r>
            <a:r>
              <a:rPr lang="en-US" sz="1900" dirty="0"/>
              <a:t>, the red substance in blood, that carries oxygen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hormones</a:t>
            </a:r>
            <a:r>
              <a:rPr lang="en-US" sz="1900" dirty="0"/>
              <a:t>, the chemicals that dictate how you grow and develop.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Your body needs all 20 amino acids to make these proteins. It can </a:t>
            </a:r>
            <a:r>
              <a:rPr lang="en-US" sz="1900" dirty="0" smtClean="0"/>
              <a:t>make 11 </a:t>
            </a:r>
            <a:r>
              <a:rPr lang="en-US" sz="1900" dirty="0"/>
              <a:t>by itself. But there are 9 </a:t>
            </a:r>
            <a:r>
              <a:rPr lang="en-US" sz="1900" b="1" dirty="0">
                <a:solidFill>
                  <a:srgbClr val="FF0000"/>
                </a:solidFill>
              </a:rPr>
              <a:t>essential amino acids </a:t>
            </a:r>
            <a:r>
              <a:rPr lang="en-US" sz="1900" dirty="0"/>
              <a:t>that it cannot make.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To be healthy, you must eat foods that can provide these.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3137" y="4802376"/>
            <a:ext cx="2609342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from animals usually have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all 20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acids. So do those from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soya beans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But in other plant proteins,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some essential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 are often missing.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83136" y="1154936"/>
            <a:ext cx="2609343" cy="3539430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 marL="173038" indent="-173038">
              <a:buClr>
                <a:srgbClr val="C00000"/>
              </a:buClr>
              <a:tabLst>
                <a:tab pos="1709738" algn="l"/>
              </a:tabLst>
            </a:pP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proteins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chicken and other meats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cheese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yoghurt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eggs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soya beans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lentils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beans and peas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spinach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nuts</a:t>
            </a:r>
          </a:p>
          <a:p>
            <a:pPr marL="173038" indent="-173038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seeds (such as sunflower seeds)</a:t>
            </a:r>
            <a:endParaRPr lang="en-GB" sz="16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 rot="1078849">
            <a:off x="8577632" y="96236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300524" y="206084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311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97666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60" b="1" dirty="0" smtClean="0">
                <a:solidFill>
                  <a:srgbClr val="C00000"/>
                </a:solidFill>
              </a:rPr>
              <a:t>Fats</a:t>
            </a:r>
            <a:endParaRPr lang="en-US" sz="226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60" dirty="0"/>
              <a:t>Foods also contain natural fats and oils (liquid fats).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60" dirty="0"/>
              <a:t>Complex carbohydrates, and proteins, are polymers. But fats are not </a:t>
            </a:r>
            <a:r>
              <a:rPr lang="en-US" sz="2260" dirty="0" smtClean="0"/>
              <a:t>made by </a:t>
            </a:r>
            <a:r>
              <a:rPr lang="en-US" sz="2260" dirty="0" err="1"/>
              <a:t>polymerisation</a:t>
            </a:r>
            <a:r>
              <a:rPr lang="en-US" sz="2260" dirty="0"/>
              <a:t>, so they are not polymers. They are esters: </a:t>
            </a:r>
            <a:r>
              <a:rPr lang="en-US" sz="2260" dirty="0" smtClean="0"/>
              <a:t>compounds formed </a:t>
            </a:r>
            <a:r>
              <a:rPr lang="en-US" sz="2260" dirty="0"/>
              <a:t>from an alcohol and an acid.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260" dirty="0" smtClean="0"/>
              <a:t>The </a:t>
            </a:r>
            <a:r>
              <a:rPr lang="en-US" sz="2260" dirty="0"/>
              <a:t>alcohol is always glycerol, a natural alcohol with three OH groups</a:t>
            </a:r>
            <a:r>
              <a:rPr lang="en-US" sz="2260" dirty="0" smtClean="0"/>
              <a:t>. (</a:t>
            </a:r>
            <a:r>
              <a:rPr lang="en-US" sz="2260" dirty="0"/>
              <a:t>Its chemical name is propan-1,2,3-triol.)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260" dirty="0" smtClean="0"/>
              <a:t>The </a:t>
            </a:r>
            <a:r>
              <a:rPr lang="en-US" sz="2260" dirty="0"/>
              <a:t>acids are natural carboxylic acids, usually with long carbon chains.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60" dirty="0"/>
              <a:t>They are called fatty acids. For example palmitic acid, </a:t>
            </a:r>
            <a:r>
              <a:rPr lang="en-US" sz="2260" b="1" dirty="0">
                <a:solidFill>
                  <a:srgbClr val="FF0000"/>
                </a:solidFill>
              </a:rPr>
              <a:t>C</a:t>
            </a:r>
            <a:r>
              <a:rPr lang="en-US" sz="2260" b="1" baseline="-25000" dirty="0">
                <a:solidFill>
                  <a:srgbClr val="FF0000"/>
                </a:solidFill>
              </a:rPr>
              <a:t>15</a:t>
            </a:r>
            <a:r>
              <a:rPr lang="en-US" sz="2260" b="1" dirty="0">
                <a:solidFill>
                  <a:srgbClr val="FF0000"/>
                </a:solidFill>
              </a:rPr>
              <a:t>H</a:t>
            </a:r>
            <a:r>
              <a:rPr lang="en-US" sz="2260" b="1" baseline="-25000" dirty="0">
                <a:solidFill>
                  <a:srgbClr val="FF0000"/>
                </a:solidFill>
              </a:rPr>
              <a:t>31</a:t>
            </a:r>
            <a:r>
              <a:rPr lang="en-US" sz="2260" b="1" dirty="0">
                <a:solidFill>
                  <a:srgbClr val="FF0000"/>
                </a:solidFill>
              </a:rPr>
              <a:t>COOH</a:t>
            </a:r>
            <a:r>
              <a:rPr lang="en-US" sz="2260" dirty="0"/>
              <a:t>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3137" y="2348880"/>
            <a:ext cx="260934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molecule of glycerol.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272" y="1124745"/>
            <a:ext cx="1101010" cy="120149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5007367"/>
            <a:ext cx="2744831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Making palm oil. She will crush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boiled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palm fruit to release the oil,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and use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for cooking. Palm oil is 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mixture of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esters, mainly from palmitic acid.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478" b="12722"/>
          <a:stretch/>
        </p:blipFill>
        <p:spPr>
          <a:xfrm>
            <a:off x="6156176" y="2708920"/>
            <a:ext cx="2736303" cy="2232248"/>
          </a:xfrm>
          <a:prstGeom prst="rect">
            <a:avLst/>
          </a:prstGeom>
        </p:spPr>
      </p:pic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300524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164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64087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How </a:t>
            </a:r>
            <a:r>
              <a:rPr lang="en-US" sz="2000" b="1" dirty="0">
                <a:solidFill>
                  <a:srgbClr val="C00000"/>
                </a:solidFill>
              </a:rPr>
              <a:t>fats are formed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shows the reaction between glycerol and a fatty acid. </a:t>
            </a:r>
            <a:r>
              <a:rPr lang="en-US" sz="2000" b="1" dirty="0"/>
              <a:t>R</a:t>
            </a:r>
            <a:r>
              <a:rPr lang="en-US" sz="2000" dirty="0"/>
              <a:t> stands for </a:t>
            </a:r>
            <a:r>
              <a:rPr lang="en-US" sz="2000" dirty="0" smtClean="0"/>
              <a:t>the long </a:t>
            </a:r>
            <a:r>
              <a:rPr lang="en-US" sz="2000" dirty="0"/>
              <a:t>chain of carbon atoms with hydrogen atoms attached, in the acid</a:t>
            </a:r>
            <a:r>
              <a:rPr lang="en-US" sz="20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is a condensation reaction, with the elimination of water. Each </a:t>
            </a:r>
            <a:r>
              <a:rPr lang="en-US" sz="2000" dirty="0" smtClean="0"/>
              <a:t>OH group </a:t>
            </a:r>
            <a:r>
              <a:rPr lang="en-US" sz="2000" dirty="0"/>
              <a:t>in a glycerol molecule can react with a different fatty acid, so you </a:t>
            </a:r>
            <a:r>
              <a:rPr lang="en-US" sz="2000" dirty="0" smtClean="0"/>
              <a:t>can get </a:t>
            </a:r>
            <a:r>
              <a:rPr lang="en-US" sz="2000" dirty="0"/>
              <a:t>many different esters. Note the ester linkage, as in </a:t>
            </a:r>
            <a:r>
              <a:rPr lang="en-US" sz="2000" dirty="0" err="1"/>
              <a:t>Terylene</a:t>
            </a:r>
            <a:r>
              <a:rPr lang="en-US" sz="2000" dirty="0"/>
              <a:t> (page 267).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88224" y="4149080"/>
            <a:ext cx="2240775" cy="22159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76225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Making palm oil. She will crush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boiled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palm fruit to release the oil,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and use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for cooking. Palm oil is 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mixture of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esters, mainly from palmitic acid.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6" t="-1496" r="5263" b="8284"/>
          <a:stretch/>
        </p:blipFill>
        <p:spPr>
          <a:xfrm>
            <a:off x="6588224" y="1074802"/>
            <a:ext cx="2304256" cy="30243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420888"/>
            <a:ext cx="6264696" cy="2627132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00524" y="59823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286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– </a:t>
            </a:r>
            <a:r>
              <a:rPr lang="en-US" sz="3200" dirty="0"/>
              <a:t>The </a:t>
            </a:r>
            <a:r>
              <a:rPr lang="en-US" sz="3200" dirty="0" smtClean="0"/>
              <a:t>Macromolecules </a:t>
            </a:r>
            <a:r>
              <a:rPr lang="en-US" sz="3200" dirty="0"/>
              <a:t>in </a:t>
            </a:r>
            <a:r>
              <a:rPr lang="en-US" sz="3200" dirty="0" smtClean="0"/>
              <a:t>Food </a:t>
            </a:r>
            <a:r>
              <a:rPr lang="en-US" sz="3200" dirty="0"/>
              <a:t>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61206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The </a:t>
            </a:r>
            <a:r>
              <a:rPr lang="en-US" sz="2400" b="1" dirty="0">
                <a:solidFill>
                  <a:srgbClr val="C00000"/>
                </a:solidFill>
              </a:rPr>
              <a:t>importance of fats in your food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In your body, fats and oils in food are broken down to fatty acids </a:t>
            </a:r>
            <a:r>
              <a:rPr lang="en-US" sz="2400" dirty="0" smtClean="0"/>
              <a:t>and glycerol</a:t>
            </a:r>
            <a:r>
              <a:rPr lang="en-US" sz="2400" dirty="0"/>
              <a:t>. Some of these are used for energy. Some are combined into </a:t>
            </a:r>
            <a:r>
              <a:rPr lang="en-US" sz="2400" dirty="0" smtClean="0"/>
              <a:t>new fats</a:t>
            </a:r>
            <a:r>
              <a:rPr lang="en-US" sz="2400" dirty="0"/>
              <a:t>, to make the membranes in your body cells. Some cells also store </a:t>
            </a:r>
            <a:r>
              <a:rPr lang="en-US" sz="2400" dirty="0" smtClean="0"/>
              <a:t>fat droplets</a:t>
            </a:r>
            <a:r>
              <a:rPr lang="en-US" sz="2400" dirty="0"/>
              <a:t>. These cells form a layer under your skin, which keeps you warm.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So you need some fats in your diet. But runny unsaturated </a:t>
            </a:r>
            <a:r>
              <a:rPr lang="en-US" sz="2400" dirty="0" smtClean="0"/>
              <a:t>fats (containing </a:t>
            </a:r>
            <a:r>
              <a:rPr lang="en-US" sz="2400" dirty="0"/>
              <a:t>carbon–carbon double bonds) are better for you than </a:t>
            </a:r>
            <a:r>
              <a:rPr lang="en-US" sz="2400" dirty="0" smtClean="0"/>
              <a:t>the hard</a:t>
            </a:r>
            <a:r>
              <a:rPr lang="en-US" sz="2400" dirty="0"/>
              <a:t>, saturated, fats found in meat and cheese. Saturated fats have </a:t>
            </a:r>
            <a:r>
              <a:rPr lang="en-US" sz="2400" dirty="0" smtClean="0"/>
              <a:t>been linked </a:t>
            </a:r>
            <a:r>
              <a:rPr lang="en-US" sz="2400" dirty="0"/>
              <a:t>to heart disease.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63673" y="4625260"/>
            <a:ext cx="2528807" cy="14619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Fish oil and vegetable oils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contain unsaturated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fats. These are better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for you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than saturated fats.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00192" y="1124744"/>
            <a:ext cx="2592287" cy="3416320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fats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oily fish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butter, cheese, cream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avocados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nuts and seeds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 oils (such as palm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oil, olive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oil, sunflower oil)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margarine and other spreads</a:t>
            </a:r>
            <a:endParaRPr lang="en-GB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 rot="1078849">
            <a:off x="8577632" y="96236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6660232" y="6237312"/>
            <a:ext cx="1864613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Macromolecules</a:t>
            </a:r>
            <a:endParaRPr lang="en-GB" dirty="0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8300524" y="141277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259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18.7 </a:t>
            </a:r>
            <a:r>
              <a:rPr lang="en-GB" sz="3200" dirty="0"/>
              <a:t>– </a:t>
            </a:r>
            <a:r>
              <a:rPr lang="en-US" sz="3200" dirty="0"/>
              <a:t>The Macromolecules in Food (part </a:t>
            </a:r>
            <a:r>
              <a:rPr lang="en-US" sz="3200" dirty="0" smtClean="0"/>
              <a:t>II)</a:t>
            </a:r>
            <a:endParaRPr lang="en-GB" sz="32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47645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What </a:t>
            </a:r>
            <a:r>
              <a:rPr lang="en-US" sz="2900" dirty="0"/>
              <a:t>is: </a:t>
            </a:r>
            <a:r>
              <a:rPr lang="en-US" sz="2900" b="1" dirty="0"/>
              <a:t>a </a:t>
            </a:r>
            <a:r>
              <a:rPr lang="en-US" sz="2900" dirty="0"/>
              <a:t>an amino acid? </a:t>
            </a:r>
            <a:r>
              <a:rPr lang="en-US" sz="2900" b="1" dirty="0"/>
              <a:t>b </a:t>
            </a:r>
            <a:r>
              <a:rPr lang="en-US" sz="2900" dirty="0"/>
              <a:t>a protein?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Describe </a:t>
            </a:r>
            <a:r>
              <a:rPr lang="en-US" sz="2900" dirty="0"/>
              <a:t>in your own words a protein macromolecule.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Give </a:t>
            </a:r>
            <a:r>
              <a:rPr lang="en-US" sz="2900" dirty="0"/>
              <a:t>three examples of the important roles proteins play </a:t>
            </a:r>
            <a:r>
              <a:rPr lang="en-US" sz="2900" dirty="0" smtClean="0"/>
              <a:t>in </a:t>
            </a:r>
            <a:r>
              <a:rPr lang="en-GB" sz="2900" dirty="0" smtClean="0"/>
              <a:t>your </a:t>
            </a:r>
            <a:r>
              <a:rPr lang="en-GB" sz="2900" dirty="0"/>
              <a:t>body.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Name </a:t>
            </a:r>
            <a:r>
              <a:rPr lang="en-US" sz="2900" dirty="0"/>
              <a:t>six foods that are rich in protein.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Show </a:t>
            </a:r>
            <a:r>
              <a:rPr lang="en-US" sz="2900" dirty="0"/>
              <a:t>how palmitic acid reacts with </a:t>
            </a:r>
            <a:r>
              <a:rPr lang="en-US" sz="2900" dirty="0" smtClean="0"/>
              <a:t>propan-1,2,3-triol to </a:t>
            </a:r>
            <a:r>
              <a:rPr lang="en-US" sz="2900" dirty="0"/>
              <a:t>give an ester found in palm oil.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What </a:t>
            </a:r>
            <a:r>
              <a:rPr lang="en-US" sz="2900" dirty="0"/>
              <a:t>happens to fats when you eat them?</a:t>
            </a:r>
          </a:p>
          <a:p>
            <a:pPr marL="620713" indent="-620713">
              <a:buFont typeface="+mj-lt"/>
              <a:buAutoNum type="arabicPeriod"/>
            </a:pPr>
            <a:r>
              <a:rPr lang="en-US" sz="2900" dirty="0" smtClean="0"/>
              <a:t>Compare </a:t>
            </a:r>
            <a:r>
              <a:rPr lang="en-US" sz="2900" dirty="0"/>
              <a:t>the reactions that produce </a:t>
            </a:r>
            <a:r>
              <a:rPr lang="en-US" sz="2900" dirty="0" smtClean="0"/>
              <a:t>carbohydrates, proteins</a:t>
            </a:r>
            <a:r>
              <a:rPr lang="en-US" sz="2900" dirty="0"/>
              <a:t>, and fats. What do they have in common?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274201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895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9330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3854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18.8 – </a:t>
            </a:r>
            <a:r>
              <a:rPr lang="en-US" sz="3200" dirty="0"/>
              <a:t>Breaking </a:t>
            </a:r>
            <a:r>
              <a:rPr lang="en-US" sz="3200" dirty="0" smtClean="0"/>
              <a:t>Down </a:t>
            </a:r>
            <a:r>
              <a:rPr lang="en-US" sz="3200" dirty="0"/>
              <a:t>the </a:t>
            </a:r>
            <a:r>
              <a:rPr lang="en-US" sz="3200" dirty="0" smtClean="0"/>
              <a:t>Macromolecules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09" y="1124744"/>
            <a:ext cx="6048671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40" b="1" dirty="0" smtClean="0">
                <a:solidFill>
                  <a:srgbClr val="C00000"/>
                </a:solidFill>
              </a:rPr>
              <a:t>What </a:t>
            </a:r>
            <a:r>
              <a:rPr lang="en-US" sz="2640" b="1" dirty="0">
                <a:solidFill>
                  <a:srgbClr val="C00000"/>
                </a:solidFill>
              </a:rPr>
              <a:t>happens during digestion?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40" dirty="0"/>
              <a:t>You saw earlier how the natural macromolecules in food were built </a:t>
            </a:r>
            <a:r>
              <a:rPr lang="en-US" sz="2640" dirty="0" smtClean="0"/>
              <a:t>up by </a:t>
            </a:r>
            <a:r>
              <a:rPr lang="en-US" sz="2640" dirty="0"/>
              <a:t>condensation reactions, with the loss of water molecules.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40" dirty="0"/>
              <a:t>The opposite happens when you eat them. In your mouth, stomach </a:t>
            </a:r>
            <a:r>
              <a:rPr lang="en-US" sz="2640" dirty="0" smtClean="0"/>
              <a:t>and small </a:t>
            </a:r>
            <a:r>
              <a:rPr lang="en-US" sz="2640" dirty="0"/>
              <a:t>intestine, the macromolecules are broken down again, by </a:t>
            </a:r>
            <a:r>
              <a:rPr lang="en-US" sz="2640" dirty="0" smtClean="0"/>
              <a:t>reacting with </a:t>
            </a:r>
            <a:r>
              <a:rPr lang="en-US" sz="2640" dirty="0"/>
              <a:t>water. This is called </a:t>
            </a:r>
            <a:r>
              <a:rPr lang="en-US" sz="2640" b="1" dirty="0">
                <a:solidFill>
                  <a:srgbClr val="FF0000"/>
                </a:solidFill>
              </a:rPr>
              <a:t>hydrolysis</a:t>
            </a:r>
            <a:r>
              <a:rPr lang="en-US" sz="264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40" b="1" dirty="0"/>
              <a:t>Hydrolysis is </a:t>
            </a:r>
            <a:r>
              <a:rPr lang="en-US" sz="2640" b="1" dirty="0" smtClean="0"/>
              <a:t>a </a:t>
            </a:r>
            <a:r>
              <a:rPr lang="en-US" sz="2640" b="1" dirty="0"/>
              <a:t>reaction in which molecules are broken down </a:t>
            </a:r>
            <a:r>
              <a:rPr lang="en-US" sz="2640" b="1" dirty="0" smtClean="0"/>
              <a:t>by reaction </a:t>
            </a:r>
            <a:r>
              <a:rPr lang="en-US" sz="2640" b="1" dirty="0"/>
              <a:t>with water.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8183" y="3092187"/>
            <a:ext cx="2664297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hydrolysis of starch starts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your mouth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where the enzyme amylase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saliva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start breaking it down.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94"/>
          <a:stretch/>
        </p:blipFill>
        <p:spPr>
          <a:xfrm>
            <a:off x="6228184" y="1124745"/>
            <a:ext cx="2664296" cy="18722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56" b="11099"/>
          <a:stretch/>
        </p:blipFill>
        <p:spPr>
          <a:xfrm>
            <a:off x="6228182" y="4149079"/>
            <a:ext cx="2664297" cy="172819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228181" y="5930696"/>
            <a:ext cx="266429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361950">
              <a:buClr>
                <a:srgbClr val="C00000"/>
              </a:buClr>
              <a:buSzPct val="90000"/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All the macromolecules will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 broken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down, with help from enzymes.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5508104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35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18.8 – </a:t>
            </a:r>
            <a:r>
              <a:rPr lang="en-US" sz="3200" dirty="0"/>
              <a:t>Breaking </a:t>
            </a:r>
            <a:r>
              <a:rPr lang="en-US" sz="3200" dirty="0" smtClean="0"/>
              <a:t>Down </a:t>
            </a:r>
            <a:r>
              <a:rPr lang="en-US" sz="3200" dirty="0"/>
              <a:t>the </a:t>
            </a:r>
            <a:r>
              <a:rPr lang="en-US" sz="3200" dirty="0" smtClean="0"/>
              <a:t>Macromolecules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09" y="1124744"/>
            <a:ext cx="871297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70" b="1" dirty="0" smtClean="0">
                <a:solidFill>
                  <a:srgbClr val="C00000"/>
                </a:solidFill>
              </a:rPr>
              <a:t>Hydrolysis </a:t>
            </a:r>
            <a:r>
              <a:rPr lang="en-US" sz="2270" b="1" dirty="0">
                <a:solidFill>
                  <a:srgbClr val="C00000"/>
                </a:solidFill>
              </a:rPr>
              <a:t>in the digestive system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70" dirty="0"/>
              <a:t>This is what happens in your body, during digestion:</a:t>
            </a:r>
          </a:p>
          <a:p>
            <a:pPr marL="896938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270" dirty="0" smtClean="0"/>
              <a:t>Starch </a:t>
            </a:r>
            <a:r>
              <a:rPr lang="en-US" sz="2270" dirty="0"/>
              <a:t>and any disaccharides get broken down to glucose. Your </a:t>
            </a:r>
            <a:r>
              <a:rPr lang="en-US" sz="2270" dirty="0" smtClean="0"/>
              <a:t>cells then </a:t>
            </a:r>
            <a:r>
              <a:rPr lang="en-US" sz="2270" dirty="0"/>
              <a:t>use the glucose to provide energy, in a process called </a:t>
            </a:r>
            <a:r>
              <a:rPr lang="en-US" sz="2270" dirty="0" smtClean="0"/>
              <a:t>respiration. It </a:t>
            </a:r>
            <a:r>
              <a:rPr lang="en-US" sz="2270" dirty="0"/>
              <a:t>is the reverse of photosynthesis:</a:t>
            </a:r>
          </a:p>
          <a:p>
            <a:pPr marL="439738">
              <a:buClr>
                <a:srgbClr val="C00000"/>
              </a:buClr>
            </a:pPr>
            <a:r>
              <a:rPr lang="en-US" sz="2270" b="1" dirty="0">
                <a:solidFill>
                  <a:srgbClr val="FF0000"/>
                </a:solidFill>
              </a:rPr>
              <a:t>C</a:t>
            </a:r>
            <a:r>
              <a:rPr lang="en-US" sz="2270" b="1" baseline="-25000" dirty="0">
                <a:solidFill>
                  <a:srgbClr val="FF0000"/>
                </a:solidFill>
              </a:rPr>
              <a:t>6</a:t>
            </a:r>
            <a:r>
              <a:rPr lang="en-US" sz="2270" b="1" dirty="0">
                <a:solidFill>
                  <a:srgbClr val="FF0000"/>
                </a:solidFill>
              </a:rPr>
              <a:t>H</a:t>
            </a:r>
            <a:r>
              <a:rPr lang="en-US" sz="2270" b="1" baseline="-25000" dirty="0">
                <a:solidFill>
                  <a:srgbClr val="FF0000"/>
                </a:solidFill>
              </a:rPr>
              <a:t>12</a:t>
            </a:r>
            <a:r>
              <a:rPr lang="en-US" sz="2270" b="1" dirty="0">
                <a:solidFill>
                  <a:srgbClr val="FF0000"/>
                </a:solidFill>
              </a:rPr>
              <a:t>O</a:t>
            </a:r>
            <a:r>
              <a:rPr lang="en-US" sz="2270" b="1" baseline="-25000" dirty="0">
                <a:solidFill>
                  <a:srgbClr val="FF0000"/>
                </a:solidFill>
              </a:rPr>
              <a:t>6</a:t>
            </a:r>
            <a:r>
              <a:rPr lang="en-US" sz="2270" b="1" dirty="0">
                <a:solidFill>
                  <a:srgbClr val="FF0000"/>
                </a:solidFill>
              </a:rPr>
              <a:t> (</a:t>
            </a:r>
            <a:r>
              <a:rPr lang="en-US" sz="2270" b="1" i="1" dirty="0" err="1">
                <a:solidFill>
                  <a:srgbClr val="FF0000"/>
                </a:solidFill>
              </a:rPr>
              <a:t>aq</a:t>
            </a:r>
            <a:r>
              <a:rPr lang="en-US" sz="2270" b="1" dirty="0">
                <a:solidFill>
                  <a:srgbClr val="FF0000"/>
                </a:solidFill>
              </a:rPr>
              <a:t>) </a:t>
            </a:r>
            <a:r>
              <a:rPr lang="en-US" sz="2270" b="1" dirty="0" smtClean="0">
                <a:solidFill>
                  <a:srgbClr val="FF0000"/>
                </a:solidFill>
              </a:rPr>
              <a:t>+ </a:t>
            </a:r>
            <a:r>
              <a:rPr lang="en-US" sz="2270" b="1" dirty="0">
                <a:solidFill>
                  <a:srgbClr val="FF0000"/>
                </a:solidFill>
              </a:rPr>
              <a:t>6O</a:t>
            </a:r>
            <a:r>
              <a:rPr lang="en-US" sz="2270" b="1" baseline="-25000" dirty="0">
                <a:solidFill>
                  <a:srgbClr val="FF0000"/>
                </a:solidFill>
              </a:rPr>
              <a:t>2</a:t>
            </a:r>
            <a:r>
              <a:rPr lang="en-US" sz="2270" b="1" dirty="0">
                <a:solidFill>
                  <a:srgbClr val="FF0000"/>
                </a:solidFill>
              </a:rPr>
              <a:t> (</a:t>
            </a:r>
            <a:r>
              <a:rPr lang="en-US" sz="2270" b="1" i="1" dirty="0">
                <a:solidFill>
                  <a:srgbClr val="FF0000"/>
                </a:solidFill>
              </a:rPr>
              <a:t>g</a:t>
            </a:r>
            <a:r>
              <a:rPr lang="en-US" sz="2270" b="1" dirty="0">
                <a:solidFill>
                  <a:srgbClr val="FF0000"/>
                </a:solidFill>
              </a:rPr>
              <a:t>) </a:t>
            </a:r>
            <a:r>
              <a:rPr lang="en-US" sz="2270" b="1" dirty="0" smtClean="0">
                <a:solidFill>
                  <a:srgbClr val="FF0000"/>
                </a:solidFill>
              </a:rPr>
              <a:t>→ 6CO</a:t>
            </a:r>
            <a:r>
              <a:rPr lang="en-US" sz="227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270" b="1" dirty="0" smtClean="0">
                <a:solidFill>
                  <a:srgbClr val="FF0000"/>
                </a:solidFill>
              </a:rPr>
              <a:t> </a:t>
            </a:r>
            <a:r>
              <a:rPr lang="en-US" sz="2270" b="1" dirty="0">
                <a:solidFill>
                  <a:srgbClr val="FF0000"/>
                </a:solidFill>
              </a:rPr>
              <a:t>(</a:t>
            </a:r>
            <a:r>
              <a:rPr lang="en-US" sz="2270" b="1" i="1" dirty="0">
                <a:solidFill>
                  <a:srgbClr val="FF0000"/>
                </a:solidFill>
              </a:rPr>
              <a:t>g</a:t>
            </a:r>
            <a:r>
              <a:rPr lang="en-US" sz="2270" b="1" dirty="0">
                <a:solidFill>
                  <a:srgbClr val="FF0000"/>
                </a:solidFill>
              </a:rPr>
              <a:t>) </a:t>
            </a:r>
            <a:r>
              <a:rPr lang="en-US" sz="2270" b="1" dirty="0" smtClean="0">
                <a:solidFill>
                  <a:srgbClr val="FF0000"/>
                </a:solidFill>
              </a:rPr>
              <a:t>+ </a:t>
            </a:r>
            <a:r>
              <a:rPr lang="en-US" sz="2270" b="1" dirty="0">
                <a:solidFill>
                  <a:srgbClr val="FF0000"/>
                </a:solidFill>
              </a:rPr>
              <a:t>6H</a:t>
            </a:r>
            <a:r>
              <a:rPr lang="en-US" sz="2270" b="1" baseline="-25000" dirty="0">
                <a:solidFill>
                  <a:srgbClr val="FF0000"/>
                </a:solidFill>
              </a:rPr>
              <a:t>2</a:t>
            </a:r>
            <a:r>
              <a:rPr lang="en-US" sz="2270" b="1" dirty="0">
                <a:solidFill>
                  <a:srgbClr val="FF0000"/>
                </a:solidFill>
              </a:rPr>
              <a:t>O (</a:t>
            </a:r>
            <a:r>
              <a:rPr lang="en-US" sz="2270" b="1" i="1" dirty="0">
                <a:solidFill>
                  <a:srgbClr val="FF0000"/>
                </a:solidFill>
              </a:rPr>
              <a:t>l</a:t>
            </a:r>
            <a:r>
              <a:rPr lang="en-US" sz="2270" b="1" dirty="0">
                <a:solidFill>
                  <a:srgbClr val="FF0000"/>
                </a:solidFill>
              </a:rPr>
              <a:t>) </a:t>
            </a:r>
            <a:r>
              <a:rPr lang="en-US" sz="2270" b="1" dirty="0" smtClean="0">
                <a:solidFill>
                  <a:srgbClr val="FF0000"/>
                </a:solidFill>
              </a:rPr>
              <a:t>+ </a:t>
            </a:r>
            <a:r>
              <a:rPr lang="en-US" sz="2270" b="1" dirty="0">
                <a:solidFill>
                  <a:srgbClr val="FF0000"/>
                </a:solidFill>
              </a:rPr>
              <a:t>energy</a:t>
            </a:r>
          </a:p>
          <a:p>
            <a:pPr marL="439738">
              <a:buClr>
                <a:srgbClr val="C00000"/>
              </a:buClr>
            </a:pPr>
            <a:r>
              <a:rPr lang="en-US" sz="2270" dirty="0" smtClean="0"/>
              <a:t>     glucose     + oxygen</a:t>
            </a:r>
            <a:r>
              <a:rPr lang="en-US" sz="2270" dirty="0"/>
              <a:t> </a:t>
            </a:r>
            <a:r>
              <a:rPr lang="en-US" sz="2270" dirty="0" smtClean="0"/>
              <a:t> →   carbon  +   water   + </a:t>
            </a:r>
            <a:r>
              <a:rPr lang="en-US" sz="2270" dirty="0"/>
              <a:t>energy</a:t>
            </a:r>
          </a:p>
          <a:p>
            <a:pPr marL="439738">
              <a:buClr>
                <a:srgbClr val="C00000"/>
              </a:buClr>
            </a:pPr>
            <a:r>
              <a:rPr lang="en-US" sz="2270" dirty="0" smtClean="0"/>
              <a:t>		                            dioxide</a:t>
            </a:r>
            <a:endParaRPr lang="en-US" sz="2270" dirty="0"/>
          </a:p>
          <a:p>
            <a:pPr marL="896938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270" b="1" dirty="0" smtClean="0">
                <a:solidFill>
                  <a:srgbClr val="FF0000"/>
                </a:solidFill>
              </a:rPr>
              <a:t>Proteins</a:t>
            </a:r>
            <a:r>
              <a:rPr lang="en-US" sz="2270" dirty="0" smtClean="0">
                <a:solidFill>
                  <a:srgbClr val="FF0000"/>
                </a:solidFill>
              </a:rPr>
              <a:t> </a:t>
            </a:r>
            <a:r>
              <a:rPr lang="en-US" sz="2270" dirty="0"/>
              <a:t>get broken down to </a:t>
            </a:r>
            <a:r>
              <a:rPr lang="en-US" sz="2270" b="1" dirty="0">
                <a:solidFill>
                  <a:srgbClr val="FF0000"/>
                </a:solidFill>
              </a:rPr>
              <a:t>amino acids </a:t>
            </a:r>
            <a:r>
              <a:rPr lang="en-US" sz="2270" dirty="0"/>
              <a:t>which your body then </a:t>
            </a:r>
            <a:r>
              <a:rPr lang="en-US" sz="2270" dirty="0" smtClean="0"/>
              <a:t>uses to </a:t>
            </a:r>
            <a:r>
              <a:rPr lang="en-US" sz="2270" dirty="0"/>
              <a:t>build up the proteins it needs.</a:t>
            </a:r>
          </a:p>
          <a:p>
            <a:pPr marL="896938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270" b="1" dirty="0" smtClean="0">
                <a:solidFill>
                  <a:srgbClr val="FF0000"/>
                </a:solidFill>
              </a:rPr>
              <a:t>Fats</a:t>
            </a:r>
            <a:r>
              <a:rPr lang="en-US" sz="2270" dirty="0" smtClean="0">
                <a:solidFill>
                  <a:srgbClr val="FF0000"/>
                </a:solidFill>
              </a:rPr>
              <a:t> </a:t>
            </a:r>
            <a:r>
              <a:rPr lang="en-US" sz="2270" dirty="0"/>
              <a:t>and </a:t>
            </a:r>
            <a:r>
              <a:rPr lang="en-US" sz="2270" b="1" dirty="0">
                <a:solidFill>
                  <a:srgbClr val="FF0000"/>
                </a:solidFill>
              </a:rPr>
              <a:t>oils</a:t>
            </a:r>
            <a:r>
              <a:rPr lang="en-US" sz="2270" dirty="0">
                <a:solidFill>
                  <a:srgbClr val="FF0000"/>
                </a:solidFill>
              </a:rPr>
              <a:t> </a:t>
            </a:r>
            <a:r>
              <a:rPr lang="en-US" sz="2270" dirty="0"/>
              <a:t>(which are esters) get broken down into </a:t>
            </a:r>
            <a:r>
              <a:rPr lang="en-US" sz="2270" b="1" dirty="0">
                <a:solidFill>
                  <a:srgbClr val="FF0000"/>
                </a:solidFill>
              </a:rPr>
              <a:t>glycerol</a:t>
            </a:r>
            <a:r>
              <a:rPr lang="en-US" sz="2270" dirty="0">
                <a:solidFill>
                  <a:srgbClr val="FF0000"/>
                </a:solidFill>
              </a:rPr>
              <a:t> </a:t>
            </a:r>
            <a:r>
              <a:rPr lang="en-US" sz="2270" dirty="0" smtClean="0"/>
              <a:t>and </a:t>
            </a:r>
            <a:r>
              <a:rPr lang="en-US" sz="2270" b="1" dirty="0" smtClean="0">
                <a:solidFill>
                  <a:srgbClr val="FF0000"/>
                </a:solidFill>
              </a:rPr>
              <a:t>fatty </a:t>
            </a:r>
            <a:r>
              <a:rPr lang="en-US" sz="2270" b="1" dirty="0">
                <a:solidFill>
                  <a:srgbClr val="FF0000"/>
                </a:solidFill>
              </a:rPr>
              <a:t>acids</a:t>
            </a:r>
            <a:r>
              <a:rPr lang="en-US" sz="2270" dirty="0"/>
              <a:t>. These are used for energy, or to make new fats for </a:t>
            </a:r>
            <a:r>
              <a:rPr lang="en-US" sz="2270" dirty="0" smtClean="0"/>
              <a:t>cell membranes</a:t>
            </a:r>
            <a:r>
              <a:rPr lang="en-US" sz="2270" dirty="0"/>
              <a:t>, or to be stored.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70" b="1" dirty="0"/>
              <a:t>All the ‘breaking down’ reactions during digestion are hydrolyses.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777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18.8 – </a:t>
            </a:r>
            <a:r>
              <a:rPr lang="en-US" sz="3200" dirty="0"/>
              <a:t>Breaking </a:t>
            </a:r>
            <a:r>
              <a:rPr lang="en-US" sz="3200" dirty="0" smtClean="0"/>
              <a:t>Down </a:t>
            </a:r>
            <a:r>
              <a:rPr lang="en-US" sz="3200" dirty="0"/>
              <a:t>the </a:t>
            </a:r>
            <a:r>
              <a:rPr lang="en-US" sz="3200" dirty="0" smtClean="0"/>
              <a:t>Macromolecules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09" y="1124744"/>
            <a:ext cx="87129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Example</a:t>
            </a:r>
            <a:r>
              <a:rPr lang="en-US" sz="2000" b="1" dirty="0">
                <a:solidFill>
                  <a:srgbClr val="C00000"/>
                </a:solidFill>
              </a:rPr>
              <a:t>: hydrolysis of an ester during digestion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shows the hydrolysis of an ester in a vegetable oil, in your </a:t>
            </a:r>
            <a:r>
              <a:rPr lang="en-US" sz="2000" dirty="0" smtClean="0"/>
              <a:t>digestive system</a:t>
            </a:r>
            <a:r>
              <a:rPr lang="en-US" sz="2000" dirty="0"/>
              <a:t>. R represents long chains of carbon atoms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Compare </a:t>
            </a:r>
            <a:r>
              <a:rPr lang="en-US" sz="2000" dirty="0"/>
              <a:t>it with the reaction shown on </a:t>
            </a:r>
            <a:r>
              <a:rPr lang="en-US" sz="2000" dirty="0" smtClean="0"/>
              <a:t>page </a:t>
            </a:r>
            <a:r>
              <a:rPr lang="en-US" sz="2000" dirty="0"/>
              <a:t>275.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What do </a:t>
            </a:r>
            <a:r>
              <a:rPr lang="en-US" sz="2000" dirty="0"/>
              <a:t>you notice</a:t>
            </a:r>
            <a:r>
              <a:rPr lang="en-US" sz="2000" dirty="0" smtClean="0"/>
              <a:t>?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Enzymes as catalysts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Enzymes act as catalysts, in building up the macromolecules in </a:t>
            </a:r>
            <a:r>
              <a:rPr lang="en-US" sz="2000" dirty="0" smtClean="0"/>
              <a:t>food. In </a:t>
            </a:r>
            <a:r>
              <a:rPr lang="en-US" sz="2000" dirty="0"/>
              <a:t>digestion, other enzymes act as catalysts to break them down again</a:t>
            </a:r>
            <a:r>
              <a:rPr lang="en-US" sz="2000" dirty="0" smtClean="0"/>
              <a:t>. (</a:t>
            </a:r>
            <a:r>
              <a:rPr lang="en-US" sz="2000" dirty="0"/>
              <a:t>Look at the hydrolysis above.) Enzymes called amylases act on </a:t>
            </a:r>
            <a:r>
              <a:rPr lang="en-US" sz="2000" dirty="0" smtClean="0"/>
              <a:t>starch, </a:t>
            </a:r>
            <a:r>
              <a:rPr lang="en-US" sz="2000" b="1" dirty="0" smtClean="0">
                <a:solidFill>
                  <a:srgbClr val="FF0000"/>
                </a:solidFill>
              </a:rPr>
              <a:t>lipases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/>
              <a:t>act on fats and oils, and </a:t>
            </a:r>
            <a:r>
              <a:rPr lang="en-US" sz="2000" b="1" dirty="0">
                <a:solidFill>
                  <a:srgbClr val="FF0000"/>
                </a:solidFill>
              </a:rPr>
              <a:t>proteinases</a:t>
            </a:r>
            <a:r>
              <a:rPr lang="en-US" sz="2000" dirty="0"/>
              <a:t> act on proteins.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081" y="2157227"/>
            <a:ext cx="6715011" cy="23760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314" y="2196689"/>
            <a:ext cx="1881165" cy="186084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11314" y="4069521"/>
            <a:ext cx="18019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►"/>
            </a:pPr>
            <a:r>
              <a:rPr lang="en-GB" sz="1600" dirty="0">
                <a:latin typeface="FrutigerLTStd-Light"/>
              </a:rPr>
              <a:t>Getting ready </a:t>
            </a:r>
            <a:r>
              <a:rPr lang="en-GB" sz="1600" dirty="0" smtClean="0">
                <a:latin typeface="FrutigerLTStd-Light"/>
              </a:rPr>
              <a:t>for </a:t>
            </a:r>
            <a:r>
              <a:rPr lang="en-GB" sz="1600" dirty="0">
                <a:latin typeface="FrutigerLTStd-Light"/>
              </a:rPr>
              <a:t>hydrolysis.</a:t>
            </a:r>
            <a:endParaRPr lang="en-GB" sz="1600" dirty="0"/>
          </a:p>
        </p:txBody>
      </p:sp>
      <p:sp>
        <p:nvSpPr>
          <p:cNvPr id="8" name="TextBox 7">
            <a:hlinkClick r:id="rId5" action="ppaction://hlinkfile"/>
          </p:cNvPr>
          <p:cNvSpPr txBox="1"/>
          <p:nvPr/>
        </p:nvSpPr>
        <p:spPr>
          <a:xfrm>
            <a:off x="6434673" y="4859868"/>
            <a:ext cx="2467342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Digestion by Enzymes</a:t>
            </a:r>
            <a:endParaRPr lang="en-GB" dirty="0"/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892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18.8 – </a:t>
            </a:r>
            <a:r>
              <a:rPr lang="en-US" sz="3200" dirty="0"/>
              <a:t>Breaking </a:t>
            </a:r>
            <a:r>
              <a:rPr lang="en-US" sz="3200" dirty="0" smtClean="0"/>
              <a:t>Down </a:t>
            </a:r>
            <a:r>
              <a:rPr lang="en-US" sz="3200" dirty="0"/>
              <a:t>the </a:t>
            </a:r>
            <a:r>
              <a:rPr lang="en-US" sz="3200" dirty="0" smtClean="0"/>
              <a:t>Macromolecules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09" y="1124744"/>
            <a:ext cx="8712971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Hydrolysis </a:t>
            </a:r>
            <a:r>
              <a:rPr lang="en-US" sz="1700" b="1" dirty="0">
                <a:solidFill>
                  <a:srgbClr val="C00000"/>
                </a:solidFill>
              </a:rPr>
              <a:t>in the lab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You can also carry out hydrolysis of starch, proteins and fats in the </a:t>
            </a:r>
            <a:r>
              <a:rPr lang="en-US" sz="1700" dirty="0" smtClean="0"/>
              <a:t>lab. This </a:t>
            </a:r>
            <a:r>
              <a:rPr lang="en-US" sz="1700" dirty="0"/>
              <a:t>table shows the conditions, and the results for complete hydrolysis</a:t>
            </a:r>
            <a:r>
              <a:rPr lang="en-US" sz="1700" dirty="0" smtClean="0"/>
              <a:t>.</a:t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700" dirty="0" smtClean="0"/>
          </a:p>
          <a:p>
            <a:pPr>
              <a:buClr>
                <a:srgbClr val="0070C0"/>
              </a:buClr>
            </a:pP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Note that: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products are the same as for digestion, except for fats, </a:t>
            </a:r>
            <a:r>
              <a:rPr lang="en-US" sz="1700" dirty="0" smtClean="0"/>
              <a:t>where you </a:t>
            </a:r>
            <a:r>
              <a:rPr lang="en-US" sz="1700" dirty="0"/>
              <a:t>obtain sodium salts of the fatty acids.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hydrolyses in your digestive system take place in much </a:t>
            </a:r>
            <a:r>
              <a:rPr lang="en-US" sz="1700" dirty="0" smtClean="0"/>
              <a:t>milder conditions</a:t>
            </a:r>
            <a:r>
              <a:rPr lang="en-US" sz="1700" dirty="0"/>
              <a:t>, at much lower temperatures, thanks to enzymes.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if </a:t>
            </a:r>
            <a:r>
              <a:rPr lang="en-US" sz="1700" dirty="0"/>
              <a:t>the hydrolysis of starch and proteins is not complete, you will </a:t>
            </a:r>
            <a:r>
              <a:rPr lang="en-US" sz="1700" dirty="0" smtClean="0"/>
              <a:t>obtain a </a:t>
            </a:r>
            <a:r>
              <a:rPr lang="en-US" sz="1700" dirty="0"/>
              <a:t>mixture of molecules of different sizes. Partial hydrolysis of </a:t>
            </a:r>
            <a:r>
              <a:rPr lang="en-US" sz="1700" dirty="0" smtClean="0"/>
              <a:t>starch can </a:t>
            </a:r>
            <a:r>
              <a:rPr lang="en-US" sz="1700" dirty="0"/>
              <a:t>give glucose, maltose (made of two glucose units), </a:t>
            </a:r>
            <a:r>
              <a:rPr lang="en-US" sz="1700" dirty="0" err="1" smtClean="0"/>
              <a:t>maltotriose</a:t>
            </a:r>
            <a:r>
              <a:rPr lang="en-US" sz="1700" dirty="0" smtClean="0"/>
              <a:t> (three </a:t>
            </a:r>
            <a:r>
              <a:rPr lang="en-US" sz="1700" dirty="0"/>
              <a:t>glucose units), and </a:t>
            </a:r>
            <a:r>
              <a:rPr lang="en-US" sz="1700" dirty="0" err="1"/>
              <a:t>dextrins</a:t>
            </a:r>
            <a:r>
              <a:rPr lang="en-US" sz="1700" dirty="0"/>
              <a:t> (many glucose units).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You can use paper chromatography to identify the products of the </a:t>
            </a:r>
            <a:r>
              <a:rPr lang="en-US" sz="1700" dirty="0" smtClean="0"/>
              <a:t>hydrolyses, as </a:t>
            </a:r>
            <a:r>
              <a:rPr lang="en-US" sz="1700" dirty="0"/>
              <a:t>shown in Unit 2.5. They are </a:t>
            </a:r>
            <a:r>
              <a:rPr lang="en-US" sz="1700" dirty="0" err="1"/>
              <a:t>colourless</a:t>
            </a:r>
            <a:r>
              <a:rPr lang="en-US" sz="1700" dirty="0"/>
              <a:t>, so you need to use locating agents.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60623"/>
              </p:ext>
            </p:extLst>
          </p:nvPr>
        </p:nvGraphicFramePr>
        <p:xfrm>
          <a:off x="210290" y="2017648"/>
          <a:ext cx="8682189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406"/>
                <a:gridCol w="3672408"/>
                <a:gridCol w="3384375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Macromolecule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Conditions for the hydrolysis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Complete hydrolysis gives..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starch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heat with dilute hydrochloric acid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glucose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proteins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 with 6M hydrochloric acid for 24 </a:t>
                      </a:r>
                      <a:r>
                        <a:rPr kumimoji="0"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amino acids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fats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 with dilute sodium hydroxide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glycerol plus the sodium salts of the fatty acids </a:t>
                      </a:r>
                      <a:r>
                        <a:rPr kumimoji="0" lang="en-GB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(R</a:t>
                      </a:r>
                      <a:r>
                        <a:rPr kumimoji="0" lang="en-GB" sz="16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</a:t>
                      </a:r>
                      <a:r>
                        <a:rPr kumimoji="0" lang="en-GB" sz="18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Na</a:t>
                      </a:r>
                      <a:r>
                        <a:rPr kumimoji="0" lang="en-GB" sz="16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44408" y="35730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8479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18.8 – </a:t>
            </a:r>
            <a:r>
              <a:rPr lang="en-US" sz="3200" dirty="0"/>
              <a:t>Breaking </a:t>
            </a:r>
            <a:r>
              <a:rPr lang="en-US" sz="3200" dirty="0" smtClean="0"/>
              <a:t>Down </a:t>
            </a:r>
            <a:r>
              <a:rPr lang="en-US" sz="3200" dirty="0"/>
              <a:t>the </a:t>
            </a:r>
            <a:r>
              <a:rPr lang="en-US" sz="3200" dirty="0" smtClean="0"/>
              <a:t>Macromolecules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09" y="1124744"/>
            <a:ext cx="871297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M</a:t>
            </a:r>
            <a:r>
              <a:rPr lang="en-US" sz="2000" b="1" dirty="0" smtClean="0">
                <a:solidFill>
                  <a:srgbClr val="C00000"/>
                </a:solidFill>
              </a:rPr>
              <a:t>aking </a:t>
            </a:r>
            <a:r>
              <a:rPr lang="en-US" sz="2000" b="1" dirty="0">
                <a:solidFill>
                  <a:srgbClr val="C00000"/>
                </a:solidFill>
              </a:rPr>
              <a:t>soap from fats and oils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sodium salts of fatty acids are used as soap. So soap is made in </a:t>
            </a:r>
            <a:r>
              <a:rPr lang="en-US" sz="2000" dirty="0" smtClean="0"/>
              <a:t>factories by </a:t>
            </a:r>
            <a:r>
              <a:rPr lang="en-US" sz="2000" dirty="0"/>
              <a:t>boiling fats and oils with sodium hydroxide, as above. </a:t>
            </a:r>
            <a:r>
              <a:rPr lang="en-US" sz="2000" dirty="0" smtClean="0"/>
              <a:t>E.g</a:t>
            </a:r>
            <a:r>
              <a:rPr lang="en-US" sz="2000" dirty="0"/>
              <a:t>.</a:t>
            </a:r>
            <a:r>
              <a:rPr lang="en-US" sz="2000" dirty="0" smtClean="0"/>
              <a:t>: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The </a:t>
            </a:r>
            <a:r>
              <a:rPr lang="en-US" sz="2000" dirty="0"/>
              <a:t>soap you buy may be made from vegetable oil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– </a:t>
            </a:r>
            <a:r>
              <a:rPr lang="en-US" sz="2000" dirty="0"/>
              <a:t>like palm oil </a:t>
            </a:r>
            <a:r>
              <a:rPr lang="en-US" sz="2000" dirty="0" smtClean="0"/>
              <a:t>or coconut </a:t>
            </a:r>
            <a:r>
              <a:rPr lang="en-US" sz="2000" dirty="0"/>
              <a:t>oil – or even from fish oil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or </a:t>
            </a:r>
            <a:r>
              <a:rPr lang="en-US" sz="2000" dirty="0"/>
              <a:t>animal fat. Chemicals are added to make </a:t>
            </a:r>
            <a:r>
              <a:rPr lang="en-US" sz="2000" dirty="0" smtClean="0"/>
              <a:t>it smell </a:t>
            </a:r>
            <a:br>
              <a:rPr lang="en-US" sz="2000" dirty="0" smtClean="0"/>
            </a:br>
            <a:r>
              <a:rPr lang="en-US" sz="2000" dirty="0" smtClean="0"/>
              <a:t>nice</a:t>
            </a:r>
            <a:r>
              <a:rPr lang="en-US" sz="2000" dirty="0"/>
              <a:t>. These are usually artificial esters. (As you saw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on </a:t>
            </a:r>
            <a:r>
              <a:rPr lang="en-US" sz="2000" dirty="0"/>
              <a:t>page 259, many </a:t>
            </a:r>
            <a:r>
              <a:rPr lang="en-US" sz="2000" dirty="0" smtClean="0"/>
              <a:t>esters have </a:t>
            </a:r>
            <a:r>
              <a:rPr lang="en-US" sz="2000" dirty="0"/>
              <a:t>attractive smells.)</a:t>
            </a: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7164288" y="689136"/>
            <a:ext cx="456964" cy="3636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889"/>
          <a:stretch/>
        </p:blipFill>
        <p:spPr>
          <a:xfrm>
            <a:off x="6660232" y="4656557"/>
            <a:ext cx="2232248" cy="20128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6309320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Tx/>
              <a:buChar char="►"/>
            </a:pPr>
            <a:r>
              <a:rPr lang="en-US" dirty="0">
                <a:latin typeface="FrutigerLTStd-Light"/>
              </a:rPr>
              <a:t>Sodium salts that keep you clean!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9754" y="2246677"/>
            <a:ext cx="4622726" cy="22624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246677"/>
            <a:ext cx="3830728" cy="2262444"/>
          </a:xfrm>
          <a:prstGeom prst="rect">
            <a:avLst/>
          </a:prstGeom>
        </p:spPr>
      </p:pic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244408" y="20219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7121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/>
              <a:t>18.8 – </a:t>
            </a:r>
            <a:r>
              <a:rPr lang="en-US" sz="3200" dirty="0"/>
              <a:t>Breaking Down the Macromolecules</a:t>
            </a:r>
            <a:endParaRPr lang="en-GB" sz="32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13790"/>
          </a:xfrm>
          <a:prstGeom prst="rect">
            <a:avLst/>
          </a:prstGeom>
          <a:solidFill>
            <a:srgbClr val="EAEB87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/>
              <a:tabLst>
                <a:tab pos="896938" algn="l"/>
              </a:tabLst>
            </a:pPr>
            <a:r>
              <a:rPr lang="en-US" sz="2660" b="1" dirty="0" smtClean="0"/>
              <a:t>a</a:t>
            </a:r>
            <a:r>
              <a:rPr lang="en-US" sz="2660" dirty="0" smtClean="0"/>
              <a:t> 	What </a:t>
            </a:r>
            <a:r>
              <a:rPr lang="en-US" sz="2660" dirty="0"/>
              <a:t>does hydrolysis </a:t>
            </a:r>
            <a:r>
              <a:rPr lang="en-US" sz="2660" dirty="0" smtClean="0"/>
              <a:t>mean?</a:t>
            </a:r>
            <a:br>
              <a:rPr lang="en-US" sz="2660" dirty="0" smtClean="0"/>
            </a:br>
            <a:r>
              <a:rPr lang="en-US" sz="2660" b="1" dirty="0" smtClean="0"/>
              <a:t>b</a:t>
            </a:r>
            <a:r>
              <a:rPr lang="en-US" sz="2660" dirty="0" smtClean="0"/>
              <a:t> 	See </a:t>
            </a:r>
            <a:r>
              <a:rPr lang="en-US" sz="2660" dirty="0"/>
              <a:t>if you can draw a diagram to show that the </a:t>
            </a:r>
            <a:r>
              <a:rPr lang="en-US" sz="2660" dirty="0" smtClean="0"/>
              <a:t>	complete hydrolysis </a:t>
            </a:r>
            <a:r>
              <a:rPr lang="en-US" sz="2660" dirty="0"/>
              <a:t>of starch to glucose, in the </a:t>
            </a:r>
            <a:r>
              <a:rPr lang="en-US" sz="2660" dirty="0" smtClean="0"/>
              <a:t>	lab</a:t>
            </a:r>
            <a:r>
              <a:rPr lang="en-US" sz="2660" dirty="0"/>
              <a:t>, is the </a:t>
            </a:r>
            <a:r>
              <a:rPr lang="en-US" sz="2660" dirty="0" smtClean="0"/>
              <a:t>opposite of </a:t>
            </a:r>
            <a:r>
              <a:rPr lang="en-US" sz="2660" dirty="0"/>
              <a:t>a </a:t>
            </a:r>
            <a:r>
              <a:rPr lang="en-US" sz="2660" dirty="0" smtClean="0"/>
              <a:t>condensation 	</a:t>
            </a:r>
            <a:r>
              <a:rPr lang="en-US" sz="2660" dirty="0" err="1" smtClean="0"/>
              <a:t>polymerisation</a:t>
            </a:r>
            <a:r>
              <a:rPr lang="en-US" sz="2660" dirty="0" smtClean="0"/>
              <a:t>.</a:t>
            </a:r>
            <a:br>
              <a:rPr lang="en-US" sz="2660" dirty="0" smtClean="0"/>
            </a:br>
            <a:r>
              <a:rPr lang="en-US" sz="2660" b="1" dirty="0" smtClean="0"/>
              <a:t>c</a:t>
            </a:r>
            <a:r>
              <a:rPr lang="en-US" sz="2660" dirty="0" smtClean="0"/>
              <a:t> 	If </a:t>
            </a:r>
            <a:r>
              <a:rPr lang="en-US" sz="2660" dirty="0"/>
              <a:t>you carry out an incomplete hydrolysis of </a:t>
            </a:r>
            <a:r>
              <a:rPr lang="en-US" sz="2660" dirty="0" smtClean="0"/>
              <a:t>starch </a:t>
            </a:r>
            <a:r>
              <a:rPr lang="en-US" sz="2660" dirty="0"/>
              <a:t>in </a:t>
            </a:r>
            <a:r>
              <a:rPr lang="en-US" sz="2660" dirty="0" smtClean="0"/>
              <a:t>the lab</a:t>
            </a:r>
            <a:r>
              <a:rPr lang="en-US" sz="2660" dirty="0"/>
              <a:t>, you get a mixture of products. </a:t>
            </a:r>
            <a:r>
              <a:rPr lang="en-US" sz="2660" dirty="0" smtClean="0"/>
              <a:t>Explain</a:t>
            </a:r>
            <a:r>
              <a:rPr lang="en-US" sz="2660" dirty="0"/>
              <a:t>.</a:t>
            </a:r>
          </a:p>
          <a:p>
            <a:pPr marL="449263" indent="-449263">
              <a:buFont typeface="+mj-lt"/>
              <a:buAutoNum type="arabicPeriod"/>
              <a:tabLst>
                <a:tab pos="896938" algn="l"/>
              </a:tabLst>
            </a:pPr>
            <a:r>
              <a:rPr lang="en-US" sz="2660" dirty="0" smtClean="0"/>
              <a:t>Hydrolysis </a:t>
            </a:r>
            <a:r>
              <a:rPr lang="en-US" sz="2660" dirty="0"/>
              <a:t>of a protein in the lab will give a mixture </a:t>
            </a:r>
            <a:r>
              <a:rPr lang="en-US" sz="2660" dirty="0" smtClean="0"/>
              <a:t>of products</a:t>
            </a:r>
            <a:r>
              <a:rPr lang="en-US" sz="2660" dirty="0"/>
              <a:t>. Explain why, and how to identify them.</a:t>
            </a:r>
          </a:p>
          <a:p>
            <a:pPr marL="449263" indent="-449263">
              <a:buFont typeface="+mj-lt"/>
              <a:buAutoNum type="arabicPeriod"/>
              <a:tabLst>
                <a:tab pos="896938" algn="l"/>
              </a:tabLst>
            </a:pPr>
            <a:r>
              <a:rPr lang="en-US" sz="2660" dirty="0" smtClean="0"/>
              <a:t>Oils </a:t>
            </a:r>
            <a:r>
              <a:rPr lang="en-US" sz="2660" dirty="0"/>
              <a:t>are broken down in your digestive system. And oils </a:t>
            </a:r>
            <a:r>
              <a:rPr lang="en-US" sz="2660" dirty="0" smtClean="0"/>
              <a:t>are used </a:t>
            </a:r>
            <a:r>
              <a:rPr lang="en-US" sz="2660" dirty="0"/>
              <a:t>to make soaps, in </a:t>
            </a:r>
            <a:r>
              <a:rPr lang="en-US" sz="2660" dirty="0" smtClean="0"/>
              <a:t>industry.</a:t>
            </a:r>
            <a:br>
              <a:rPr lang="en-US" sz="2660" dirty="0" smtClean="0"/>
            </a:br>
            <a:r>
              <a:rPr lang="en-US" sz="2660" b="1" dirty="0" smtClean="0"/>
              <a:t>a</a:t>
            </a:r>
            <a:r>
              <a:rPr lang="en-US" sz="2660" dirty="0" smtClean="0"/>
              <a:t> 	What </a:t>
            </a:r>
            <a:r>
              <a:rPr lang="en-US" sz="2660" dirty="0"/>
              <a:t>do these two processes have in </a:t>
            </a:r>
            <a:r>
              <a:rPr lang="en-US" sz="2660" dirty="0" smtClean="0"/>
              <a:t>common?</a:t>
            </a:r>
            <a:br>
              <a:rPr lang="en-US" sz="2660" dirty="0" smtClean="0"/>
            </a:br>
            <a:r>
              <a:rPr lang="en-US" sz="2660" b="1" dirty="0" smtClean="0"/>
              <a:t>b</a:t>
            </a:r>
            <a:r>
              <a:rPr lang="en-US" sz="2660" dirty="0" smtClean="0"/>
              <a:t> 	In </a:t>
            </a:r>
            <a:r>
              <a:rPr lang="en-US" sz="2660" dirty="0"/>
              <a:t>what way are they different</a:t>
            </a:r>
            <a:r>
              <a:rPr lang="en-US" sz="2660" dirty="0" smtClean="0"/>
              <a:t>?</a:t>
            </a:r>
            <a:endParaRPr lang="en-US" sz="2660" dirty="0"/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1556792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895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23488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8115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  <a:tabLst>
                <a:tab pos="811213" algn="l"/>
              </a:tabLst>
            </a:pPr>
            <a:r>
              <a:rPr lang="en-GB" sz="1900" b="1" dirty="0" smtClean="0"/>
              <a:t>Extended curriculum - </a:t>
            </a:r>
            <a:r>
              <a:rPr lang="en-US" sz="1900" dirty="0" smtClean="0"/>
              <a:t>Make </a:t>
            </a:r>
            <a:r>
              <a:rPr lang="en-US" sz="190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explain </a:t>
            </a:r>
            <a:r>
              <a:rPr lang="en-US" sz="1900" dirty="0"/>
              <a:t>these </a:t>
            </a:r>
            <a:r>
              <a:rPr lang="en-US" sz="1900" dirty="0" smtClean="0"/>
              <a:t>terms: </a:t>
            </a:r>
            <a:r>
              <a:rPr lang="en-US" sz="1900" b="1" i="1" dirty="0" smtClean="0"/>
              <a:t>monomer   polymer   polymerization    macromolecule   natural   polymer   synthetic   polymer</a:t>
            </a:r>
            <a:endParaRPr lang="en-US" sz="1900" b="1" i="1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describe </a:t>
            </a:r>
            <a:r>
              <a:rPr lang="en-US" sz="1900" dirty="0"/>
              <a:t>addition </a:t>
            </a:r>
            <a:r>
              <a:rPr lang="en-US" sz="1900" dirty="0" err="1"/>
              <a:t>polymerisation</a:t>
            </a:r>
            <a:r>
              <a:rPr lang="en-US" sz="1900" dirty="0"/>
              <a:t>, </a:t>
            </a:r>
            <a:r>
              <a:rPr lang="en-US" sz="1900" dirty="0" smtClean="0"/>
              <a:t>and</a:t>
            </a:r>
            <a:br>
              <a:rPr lang="en-US" sz="1900" dirty="0" smtClean="0"/>
            </a:br>
            <a:r>
              <a:rPr lang="en-US" sz="1900" dirty="0" smtClean="0"/>
              <a:t>	– </a:t>
            </a:r>
            <a:r>
              <a:rPr lang="en-US" sz="1900" dirty="0"/>
              <a:t>say what the key feature of the monomer </a:t>
            </a:r>
            <a:r>
              <a:rPr lang="en-US" sz="1900" dirty="0" smtClean="0"/>
              <a:t>is</a:t>
            </a:r>
            <a:br>
              <a:rPr lang="en-US" sz="1900" dirty="0" smtClean="0"/>
            </a:br>
            <a:r>
              <a:rPr lang="en-US" sz="1900" dirty="0" smtClean="0"/>
              <a:t>	– </a:t>
            </a:r>
            <a:r>
              <a:rPr lang="en-US" sz="1900" dirty="0"/>
              <a:t>draw part of a polymer molecule, formed </a:t>
            </a:r>
            <a:r>
              <a:rPr lang="en-US" sz="1900" dirty="0" smtClean="0"/>
              <a:t>from a </a:t>
            </a:r>
            <a:r>
              <a:rPr lang="en-US" sz="1900" dirty="0"/>
              <a:t>given </a:t>
            </a:r>
            <a:r>
              <a:rPr lang="en-US" sz="1900" dirty="0" smtClean="0"/>
              <a:t>monomer</a:t>
            </a:r>
            <a:br>
              <a:rPr lang="en-US" sz="1900" dirty="0" smtClean="0"/>
            </a:br>
            <a:r>
              <a:rPr lang="en-US" sz="1900" dirty="0" smtClean="0"/>
              <a:t>	– </a:t>
            </a:r>
            <a:r>
              <a:rPr lang="en-US" sz="1900" dirty="0"/>
              <a:t>identify the monomer, for a given polymer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name </a:t>
            </a:r>
            <a:r>
              <a:rPr lang="en-US" sz="1900" dirty="0"/>
              <a:t>at least three polymers formed by </a:t>
            </a:r>
            <a:r>
              <a:rPr lang="en-US" sz="1900" dirty="0" smtClean="0"/>
              <a:t>addition </a:t>
            </a:r>
            <a:r>
              <a:rPr lang="en-US" sz="1900" dirty="0" err="1" smtClean="0"/>
              <a:t>polymerisation</a:t>
            </a:r>
            <a:r>
              <a:rPr lang="en-US" sz="1900" dirty="0"/>
              <a:t>, and give uses for them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describe </a:t>
            </a:r>
            <a:r>
              <a:rPr lang="en-US" sz="1900" dirty="0"/>
              <a:t>condensation </a:t>
            </a:r>
            <a:r>
              <a:rPr lang="en-US" sz="1900" dirty="0" err="1"/>
              <a:t>polymerisation</a:t>
            </a:r>
            <a:r>
              <a:rPr lang="en-US" sz="1900" dirty="0"/>
              <a:t>, </a:t>
            </a:r>
            <a:r>
              <a:rPr lang="en-US" sz="1900" dirty="0" smtClean="0"/>
              <a:t>and</a:t>
            </a:r>
            <a:br>
              <a:rPr lang="en-US" sz="1900" dirty="0" smtClean="0"/>
            </a:br>
            <a:r>
              <a:rPr lang="en-US" sz="1900" dirty="0" smtClean="0"/>
              <a:t>	– </a:t>
            </a:r>
            <a:r>
              <a:rPr lang="en-US" sz="1900" dirty="0"/>
              <a:t>say what the key features of the monomers </a:t>
            </a:r>
            <a:r>
              <a:rPr lang="en-US" sz="1900" dirty="0" smtClean="0"/>
              <a:t>are</a:t>
            </a:r>
            <a:br>
              <a:rPr lang="en-US" sz="1900" dirty="0" smtClean="0"/>
            </a:br>
            <a:r>
              <a:rPr lang="en-US" sz="1900" dirty="0" smtClean="0"/>
              <a:t>	– </a:t>
            </a:r>
            <a:r>
              <a:rPr lang="en-US" sz="1900" dirty="0"/>
              <a:t>state the differences between condensation </a:t>
            </a:r>
            <a:r>
              <a:rPr lang="en-US" sz="1900" dirty="0" smtClean="0"/>
              <a:t>and addition </a:t>
            </a:r>
            <a:r>
              <a:rPr lang="en-US" sz="1900" dirty="0" err="1"/>
              <a:t>polymerisation</a:t>
            </a: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draw </a:t>
            </a:r>
            <a:r>
              <a:rPr lang="en-US" sz="1900" dirty="0"/>
              <a:t>simple diagrams to show the </a:t>
            </a:r>
            <a:r>
              <a:rPr lang="en-US" sz="1900" dirty="0" smtClean="0"/>
              <a:t>monomers, and </a:t>
            </a:r>
            <a:r>
              <a:rPr lang="en-US" sz="1900" dirty="0"/>
              <a:t>part of the macromolecule, </a:t>
            </a:r>
            <a:r>
              <a:rPr lang="en-US" sz="1900" dirty="0" smtClean="0"/>
              <a:t>for: nylon </a:t>
            </a:r>
            <a:r>
              <a:rPr lang="en-US" sz="1900" dirty="0" err="1" smtClean="0"/>
              <a:t>Terylene</a:t>
            </a:r>
            <a:r>
              <a:rPr lang="en-US" sz="1900" dirty="0" smtClean="0"/>
              <a:t> using </a:t>
            </a:r>
            <a:r>
              <a:rPr lang="en-US" sz="1900" dirty="0"/>
              <a:t>blocks to represent carbon chains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explain </a:t>
            </a:r>
            <a:r>
              <a:rPr lang="en-US" sz="1900" dirty="0"/>
              <a:t>what the amide and ester linkages </a:t>
            </a:r>
            <a:r>
              <a:rPr lang="en-US" sz="1900" dirty="0" smtClean="0"/>
              <a:t>are, and </a:t>
            </a:r>
            <a:r>
              <a:rPr lang="en-US" sz="1900" dirty="0"/>
              <a:t>identify them on a drawing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give </a:t>
            </a:r>
            <a:r>
              <a:rPr lang="en-US" sz="1900" dirty="0"/>
              <a:t>uses for nylon and </a:t>
            </a:r>
            <a:r>
              <a:rPr lang="en-US" sz="1900" dirty="0" err="1"/>
              <a:t>Terylene</a:t>
            </a: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1900" dirty="0" smtClean="0"/>
              <a:t>give </a:t>
            </a:r>
            <a:r>
              <a:rPr lang="en-US" sz="1900" dirty="0"/>
              <a:t>at least five general properties of </a:t>
            </a:r>
            <a:r>
              <a:rPr lang="en-US" sz="1900" dirty="0" smtClean="0"/>
              <a:t>plastics</a:t>
            </a:r>
            <a:endParaRPr lang="en-US" sz="19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 – Revision Checklist - Extended</a:t>
            </a:r>
            <a:endParaRPr lang="en-GB" sz="4000" b="1" dirty="0" smtClean="0"/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7329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  <a:tabLst>
                <a:tab pos="811213" algn="l"/>
              </a:tabLst>
            </a:pPr>
            <a:r>
              <a:rPr lang="en-GB" sz="2140" b="1" dirty="0" smtClean="0"/>
              <a:t>Extended curriculum - </a:t>
            </a:r>
            <a:r>
              <a:rPr lang="en-US" sz="2140" dirty="0" smtClean="0"/>
              <a:t>Make </a:t>
            </a:r>
            <a:r>
              <a:rPr lang="en-US" sz="214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describe </a:t>
            </a:r>
            <a:r>
              <a:rPr lang="en-US" sz="2140" dirty="0"/>
              <a:t>some of the environmental </a:t>
            </a:r>
            <a:r>
              <a:rPr lang="en-US" sz="2140" dirty="0" smtClean="0"/>
              <a:t>problems caused </a:t>
            </a:r>
            <a:r>
              <a:rPr lang="en-US" sz="2140" dirty="0"/>
              <a:t>by plastics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name </a:t>
            </a:r>
            <a:r>
              <a:rPr lang="en-US" sz="2140" dirty="0"/>
              <a:t>and describe the three main groups </a:t>
            </a:r>
            <a:r>
              <a:rPr lang="en-US" sz="2140" dirty="0" smtClean="0"/>
              <a:t>of macromolecules </a:t>
            </a:r>
            <a:r>
              <a:rPr lang="en-US" sz="2140" dirty="0"/>
              <a:t>in food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explain </a:t>
            </a:r>
            <a:r>
              <a:rPr lang="en-US" sz="2140" dirty="0"/>
              <a:t>what these </a:t>
            </a:r>
            <a:r>
              <a:rPr lang="en-US" sz="2140" dirty="0" smtClean="0"/>
              <a:t>are: amino </a:t>
            </a:r>
            <a:r>
              <a:rPr lang="en-US" sz="2140" dirty="0"/>
              <a:t>acids fatty acids glycerol esters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draw </a:t>
            </a:r>
            <a:r>
              <a:rPr lang="en-US" sz="2140" dirty="0"/>
              <a:t>simple diagrams to show how these </a:t>
            </a:r>
            <a:r>
              <a:rPr lang="en-US" sz="2140" dirty="0" smtClean="0"/>
              <a:t>are formed </a:t>
            </a:r>
            <a:r>
              <a:rPr lang="en-US" sz="2140" dirty="0"/>
              <a:t>by condensation </a:t>
            </a:r>
            <a:r>
              <a:rPr lang="en-US" sz="2140" dirty="0" err="1" smtClean="0"/>
              <a:t>polymerisation</a:t>
            </a:r>
            <a:r>
              <a:rPr lang="en-US" sz="2140" dirty="0" smtClean="0"/>
              <a:t>: starch </a:t>
            </a:r>
            <a:r>
              <a:rPr lang="en-US" sz="2140" dirty="0"/>
              <a:t>proteins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draw </a:t>
            </a:r>
            <a:r>
              <a:rPr lang="en-US" sz="2140" dirty="0"/>
              <a:t>a simple diagram to show how fats </a:t>
            </a:r>
            <a:r>
              <a:rPr lang="en-US" sz="2140" dirty="0" smtClean="0"/>
              <a:t>are formed </a:t>
            </a:r>
            <a:r>
              <a:rPr lang="en-US" sz="2140" dirty="0"/>
              <a:t>by a condensation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explain </a:t>
            </a:r>
            <a:r>
              <a:rPr lang="en-US" sz="2140" dirty="0"/>
              <a:t>what hydrolysis 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describe </a:t>
            </a:r>
            <a:r>
              <a:rPr lang="en-US" sz="2140" dirty="0"/>
              <a:t>the products, when starch, proteins, </a:t>
            </a:r>
            <a:r>
              <a:rPr lang="en-US" sz="2140" dirty="0" smtClean="0"/>
              <a:t>and fats </a:t>
            </a:r>
            <a:r>
              <a:rPr lang="en-US" sz="2140" dirty="0"/>
              <a:t>are broken down in your digestive system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describe </a:t>
            </a:r>
            <a:r>
              <a:rPr lang="en-US" sz="2140" dirty="0"/>
              <a:t>how the hydrolysis of starch, proteins, </a:t>
            </a:r>
            <a:r>
              <a:rPr lang="en-US" sz="2140" dirty="0" smtClean="0"/>
              <a:t>and fats </a:t>
            </a:r>
            <a:r>
              <a:rPr lang="en-US" sz="2140" dirty="0"/>
              <a:t>is carried out in the lab, and name the </a:t>
            </a:r>
            <a:r>
              <a:rPr lang="en-US" sz="2140" dirty="0" smtClean="0"/>
              <a:t>products of </a:t>
            </a:r>
            <a:r>
              <a:rPr lang="en-US" sz="2140" dirty="0"/>
              <a:t>complete hydrolysis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describe </a:t>
            </a:r>
            <a:r>
              <a:rPr lang="en-US" sz="2140" dirty="0"/>
              <a:t>how to carry out paper </a:t>
            </a:r>
            <a:r>
              <a:rPr lang="en-US" sz="2140" dirty="0" smtClean="0"/>
              <a:t>chromatography to </a:t>
            </a:r>
            <a:r>
              <a:rPr lang="en-US" sz="2140" dirty="0"/>
              <a:t>identify products of hydrolysis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</a:tabLst>
            </a:pPr>
            <a:r>
              <a:rPr lang="en-US" sz="2140" dirty="0" smtClean="0"/>
              <a:t>explain </a:t>
            </a:r>
            <a:r>
              <a:rPr lang="en-US" sz="2140" dirty="0"/>
              <a:t>how fats and oils are used to make soaps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18 – Revision Checklist - Extended</a:t>
            </a:r>
            <a:endParaRPr lang="en-GB" sz="4000" b="1" dirty="0" smtClean="0"/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2530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This </a:t>
            </a:r>
            <a:r>
              <a:rPr lang="en-US" sz="2100" dirty="0"/>
              <a:t>diagram represents two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units of </a:t>
            </a:r>
            <a:r>
              <a:rPr lang="en-US" sz="2100" dirty="0"/>
              <a:t>an </a:t>
            </a:r>
            <a:r>
              <a:rPr lang="en-US" sz="2100" dirty="0" smtClean="0"/>
              <a:t>addition polymer </a:t>
            </a:r>
            <a:br>
              <a:rPr lang="en-US" sz="2100" dirty="0" smtClean="0"/>
            </a:br>
            <a:r>
              <a:rPr lang="en-US" sz="2100" dirty="0" smtClean="0"/>
              <a:t>called polyacrylamide: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b="1" dirty="0" smtClean="0"/>
              <a:t>a</a:t>
            </a:r>
            <a:r>
              <a:rPr lang="en-US" sz="2100" dirty="0" smtClean="0"/>
              <a:t> </a:t>
            </a:r>
            <a:r>
              <a:rPr lang="en-US" sz="2100" dirty="0"/>
              <a:t>Draw the structure of the </a:t>
            </a:r>
            <a:r>
              <a:rPr lang="en-US" sz="2100" dirty="0" smtClean="0"/>
              <a:t>monomer.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</a:t>
            </a:r>
            <a:r>
              <a:rPr lang="en-US" sz="2100" dirty="0"/>
              <a:t>Suggest a name for the </a:t>
            </a:r>
            <a:r>
              <a:rPr lang="en-US" sz="2100" dirty="0" smtClean="0"/>
              <a:t>monomer.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</a:t>
            </a:r>
            <a:r>
              <a:rPr lang="en-US" sz="2100" dirty="0"/>
              <a:t>Is the monomer saturated, or unsaturated?</a:t>
            </a:r>
          </a:p>
          <a:p>
            <a:pPr marL="342900" indent="-342900">
              <a:buFont typeface="+mj-lt"/>
              <a:buAutoNum type="arabi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polymer ‘Teflon’ is obtained from the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monomer </a:t>
            </a:r>
            <a:r>
              <a:rPr lang="en-US" sz="2100" dirty="0" err="1" smtClean="0"/>
              <a:t>tetrafluoroethene</a:t>
            </a:r>
            <a:r>
              <a:rPr lang="en-US" sz="2100" dirty="0"/>
              <a:t>, which has this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structure:</a:t>
            </a: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b="1" dirty="0"/>
              <a:t>a</a:t>
            </a:r>
            <a:r>
              <a:rPr lang="en-US" sz="2100" dirty="0"/>
              <a:t> Which feature of the monomer </a:t>
            </a:r>
            <a:r>
              <a:rPr lang="en-US" sz="2100" dirty="0" smtClean="0"/>
              <a:t>makes </a:t>
            </a:r>
            <a:r>
              <a:rPr lang="en-US" sz="2100" dirty="0" err="1" smtClean="0"/>
              <a:t>polymerisation</a:t>
            </a:r>
            <a:r>
              <a:rPr lang="en-US" sz="2100" dirty="0" smtClean="0"/>
              <a:t> possible?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</a:t>
            </a:r>
            <a:r>
              <a:rPr lang="en-US" sz="2100" dirty="0"/>
              <a:t>Which type of </a:t>
            </a:r>
            <a:r>
              <a:rPr lang="en-US" sz="2100" dirty="0" err="1"/>
              <a:t>polymerisation</a:t>
            </a:r>
            <a:r>
              <a:rPr lang="en-US" sz="2100" dirty="0"/>
              <a:t> </a:t>
            </a:r>
            <a:r>
              <a:rPr lang="en-US" sz="2100" dirty="0" smtClean="0"/>
              <a:t>occurs?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</a:t>
            </a:r>
            <a:r>
              <a:rPr lang="en-US" sz="2100" dirty="0"/>
              <a:t>Draw three units in the structure of </a:t>
            </a:r>
            <a:r>
              <a:rPr lang="en-US" sz="2100" dirty="0" smtClean="0"/>
              <a:t>the macromolecule </a:t>
            </a:r>
            <a:r>
              <a:rPr lang="en-US" sz="2100" dirty="0"/>
              <a:t>that </a:t>
            </a:r>
            <a:r>
              <a:rPr lang="en-US" sz="2100" dirty="0" smtClean="0"/>
              <a:t>forms.</a:t>
            </a:r>
            <a:br>
              <a:rPr lang="en-US" sz="2100" dirty="0" smtClean="0"/>
            </a:br>
            <a:r>
              <a:rPr lang="en-US" sz="2100" b="1" dirty="0" smtClean="0"/>
              <a:t>d</a:t>
            </a:r>
            <a:r>
              <a:rPr lang="en-US" sz="2100" dirty="0" smtClean="0"/>
              <a:t> </a:t>
            </a:r>
            <a:r>
              <a:rPr lang="en-US" sz="2100" dirty="0"/>
              <a:t>Give the chemical name for this polymer.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9952" y="1196752"/>
            <a:ext cx="4680520" cy="14467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3429000"/>
            <a:ext cx="2304256" cy="156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97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3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polymer poly(</a:t>
            </a:r>
            <a:r>
              <a:rPr lang="en-US" sz="2100" dirty="0" err="1"/>
              <a:t>dichloroethene</a:t>
            </a:r>
            <a:r>
              <a:rPr lang="en-US" sz="2100" dirty="0"/>
              <a:t>) has been used </a:t>
            </a:r>
            <a:r>
              <a:rPr lang="en-US" sz="2100" dirty="0" smtClean="0"/>
              <a:t>to make </a:t>
            </a:r>
            <a:r>
              <a:rPr lang="en-US" sz="2100" dirty="0"/>
              <a:t>‘cling film', for covering food to keep it </a:t>
            </a:r>
            <a:r>
              <a:rPr lang="en-US" sz="2100" dirty="0" smtClean="0"/>
              <a:t>fresh. This </a:t>
            </a:r>
            <a:r>
              <a:rPr lang="en-US" sz="2100" dirty="0"/>
              <a:t>shows the structure of the polymer</a:t>
            </a:r>
            <a:r>
              <a:rPr lang="en-US" sz="2100" dirty="0" smtClean="0"/>
              <a:t>: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What </a:t>
            </a:r>
            <a:r>
              <a:rPr lang="en-US" sz="2100" dirty="0"/>
              <a:t>does </a:t>
            </a:r>
            <a:r>
              <a:rPr lang="en-US" sz="2100" i="1" dirty="0"/>
              <a:t>n</a:t>
            </a:r>
            <a:r>
              <a:rPr lang="en-US" sz="2100" dirty="0"/>
              <a:t> represent?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Name </a:t>
            </a:r>
            <a:r>
              <a:rPr lang="en-US" sz="2100" dirty="0"/>
              <a:t>the monomer, and draw its </a:t>
            </a:r>
            <a:r>
              <a:rPr lang="en-US" sz="2100" dirty="0" smtClean="0"/>
              <a:t>structural </a:t>
            </a:r>
            <a:br>
              <a:rPr lang="en-US" sz="2100" dirty="0" smtClean="0"/>
            </a:br>
            <a:r>
              <a:rPr lang="en-US" sz="2100" dirty="0" smtClean="0"/>
              <a:t>formula</a:t>
            </a:r>
            <a:r>
              <a:rPr lang="en-US" sz="2100" dirty="0"/>
              <a:t>.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Which </a:t>
            </a:r>
            <a:r>
              <a:rPr lang="en-US" sz="2100" dirty="0"/>
              <a:t>type of </a:t>
            </a:r>
            <a:r>
              <a:rPr lang="en-US" sz="2100" dirty="0" err="1"/>
              <a:t>polymerisation</a:t>
            </a:r>
            <a:r>
              <a:rPr lang="en-US" sz="2100" dirty="0"/>
              <a:t> takes place?</a:t>
            </a:r>
          </a:p>
          <a:p>
            <a:pPr marL="457200" indent="-457200">
              <a:buFont typeface="+mj-lt"/>
              <a:buAutoNum type="alphaLcPeriod"/>
              <a:tabLst>
                <a:tab pos="811213" algn="l"/>
                <a:tab pos="1069975" algn="l"/>
                <a:tab pos="2967038" algn="l"/>
              </a:tabLst>
            </a:pPr>
            <a:r>
              <a:rPr lang="en-US" sz="2100" dirty="0" smtClean="0"/>
              <a:t>One </a:t>
            </a:r>
            <a:r>
              <a:rPr lang="en-US" sz="2100" dirty="0"/>
              <a:t>property of poly(</a:t>
            </a:r>
            <a:r>
              <a:rPr lang="en-US" sz="2100" dirty="0" err="1"/>
              <a:t>dichlorothene</a:t>
            </a:r>
            <a:r>
              <a:rPr lang="en-US" sz="2100" dirty="0"/>
              <a:t>) is its </a:t>
            </a:r>
            <a:r>
              <a:rPr lang="en-US" sz="2100" i="1" dirty="0" smtClean="0"/>
              <a:t>low</a:t>
            </a:r>
            <a:r>
              <a:rPr lang="en-US" sz="2100" dirty="0" smtClean="0"/>
              <a:t> </a:t>
            </a:r>
            <a:r>
              <a:rPr lang="en-US" sz="2100" i="1" dirty="0" smtClean="0"/>
              <a:t>permeability</a:t>
            </a:r>
            <a:r>
              <a:rPr lang="en-US" sz="2100" dirty="0" smtClean="0"/>
              <a:t> </a:t>
            </a:r>
            <a:r>
              <a:rPr lang="en-US" sz="2100" dirty="0"/>
              <a:t>to moisture and </a:t>
            </a:r>
            <a:r>
              <a:rPr lang="en-US" sz="2100" dirty="0" smtClean="0"/>
              <a:t>gases.</a:t>
            </a:r>
            <a:br>
              <a:rPr lang="en-US" sz="2100" dirty="0" smtClean="0"/>
            </a:br>
            <a:r>
              <a:rPr lang="en-US" sz="2100" b="1" dirty="0" err="1" smtClean="0"/>
              <a:t>i</a:t>
            </a:r>
            <a:r>
              <a:rPr lang="en-US" sz="2100" dirty="0" smtClean="0"/>
              <a:t> 	See </a:t>
            </a:r>
            <a:r>
              <a:rPr lang="en-US" sz="2100" dirty="0"/>
              <a:t>if you can explain what the term </a:t>
            </a:r>
            <a:r>
              <a:rPr lang="en-US" sz="2100" dirty="0" smtClean="0"/>
              <a:t>in italics means.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 smtClean="0"/>
              <a:t> 	That </a:t>
            </a:r>
            <a:r>
              <a:rPr lang="en-US" sz="2100" dirty="0"/>
              <a:t>property is important in keeping </a:t>
            </a:r>
            <a:r>
              <a:rPr lang="en-US" sz="2100" dirty="0" smtClean="0"/>
              <a:t>food fresh</a:t>
            </a:r>
            <a:r>
              <a:rPr lang="en-US" sz="2100" dirty="0"/>
              <a:t>. </a:t>
            </a:r>
            <a:r>
              <a:rPr lang="en-US" sz="2100" dirty="0" smtClean="0"/>
              <a:t>Why?</a:t>
            </a:r>
            <a:br>
              <a:rPr lang="en-US" sz="2100" dirty="0" smtClean="0"/>
            </a:br>
            <a:r>
              <a:rPr lang="en-US" sz="2100" b="1" dirty="0" smtClean="0"/>
              <a:t>iii</a:t>
            </a:r>
            <a:r>
              <a:rPr lang="en-US" sz="2100" dirty="0" smtClean="0"/>
              <a:t> 	Give </a:t>
            </a:r>
            <a:r>
              <a:rPr lang="en-US" sz="2100" dirty="0"/>
              <a:t>three other physical properties </a:t>
            </a:r>
            <a:r>
              <a:rPr lang="en-US" sz="2100" dirty="0" smtClean="0"/>
              <a:t>a polymer </a:t>
            </a:r>
            <a:r>
              <a:rPr lang="en-US" sz="2100" dirty="0"/>
              <a:t>would need, to be </a:t>
            </a:r>
            <a:r>
              <a:rPr lang="en-US" sz="2100" dirty="0" smtClean="0"/>
              <a:t>	suitable </a:t>
            </a:r>
            <a:r>
              <a:rPr lang="en-US" sz="2100" dirty="0"/>
              <a:t>for use </a:t>
            </a:r>
            <a:r>
              <a:rPr lang="en-US" sz="2100" dirty="0" smtClean="0"/>
              <a:t>as 'cling </a:t>
            </a:r>
            <a:r>
              <a:rPr lang="en-US" sz="2100" dirty="0"/>
              <a:t>film'.</a:t>
            </a:r>
          </a:p>
          <a:p>
            <a:pPr marL="457200" indent="-457200">
              <a:buFont typeface="+mj-lt"/>
              <a:buAutoNum type="alphaLcPeriod"/>
              <a:tabLst>
                <a:tab pos="811213" algn="l"/>
                <a:tab pos="1069975" algn="l"/>
                <a:tab pos="2967038" algn="l"/>
              </a:tabLst>
            </a:pPr>
            <a:r>
              <a:rPr lang="en-US" sz="2100" dirty="0" smtClean="0"/>
              <a:t>Poly(</a:t>
            </a:r>
            <a:r>
              <a:rPr lang="en-US" sz="2100" dirty="0" err="1" smtClean="0"/>
              <a:t>dichloroethene</a:t>
            </a:r>
            <a:r>
              <a:rPr lang="en-US" sz="2100" dirty="0"/>
              <a:t>) is </a:t>
            </a:r>
            <a:r>
              <a:rPr lang="en-US" sz="2100" i="1" dirty="0" smtClean="0"/>
              <a:t>non-biodegradable.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err="1" smtClean="0"/>
              <a:t>i</a:t>
            </a:r>
            <a:r>
              <a:rPr lang="en-US" sz="2100" dirty="0" smtClean="0"/>
              <a:t> 	Explain </a:t>
            </a:r>
            <a:r>
              <a:rPr lang="en-US" sz="2100" dirty="0"/>
              <a:t>the term in </a:t>
            </a:r>
            <a:r>
              <a:rPr lang="en-US" sz="2100" dirty="0" smtClean="0"/>
              <a:t>italics.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 smtClean="0"/>
              <a:t> 	Describe </a:t>
            </a:r>
            <a:r>
              <a:rPr lang="en-US" sz="2100" dirty="0"/>
              <a:t>two environmental </a:t>
            </a:r>
            <a:r>
              <a:rPr lang="en-US" sz="2100" dirty="0" smtClean="0"/>
              <a:t>problems caused </a:t>
            </a:r>
            <a:r>
              <a:rPr lang="en-US" sz="2100" dirty="0"/>
              <a:t>by the disposal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	of such </a:t>
            </a:r>
            <a:r>
              <a:rPr lang="en-US" sz="2100" dirty="0"/>
              <a:t>plastics.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256" y="1916832"/>
            <a:ext cx="1872208" cy="148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691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b="1" dirty="0" smtClean="0"/>
              <a:t>Polyamides</a:t>
            </a:r>
            <a:r>
              <a:rPr lang="en-US" sz="2100" dirty="0" smtClean="0"/>
              <a:t> </a:t>
            </a:r>
            <a:r>
              <a:rPr lang="en-US" sz="2100" dirty="0"/>
              <a:t>are polymers made by </a:t>
            </a:r>
            <a:r>
              <a:rPr lang="en-US" sz="2100" dirty="0" smtClean="0"/>
              <a:t>condensation </a:t>
            </a:r>
            <a:r>
              <a:rPr lang="en-US" sz="2100" dirty="0" err="1" smtClean="0"/>
              <a:t>polymerisation</a:t>
            </a:r>
            <a:r>
              <a:rPr lang="en-US" sz="2100" dirty="0"/>
              <a:t>. One polyamide was </a:t>
            </a:r>
            <a:r>
              <a:rPr lang="en-US" sz="2100" dirty="0" smtClean="0"/>
              <a:t>developed for </a:t>
            </a:r>
            <a:r>
              <a:rPr lang="en-US" sz="2100" dirty="0"/>
              <a:t>use in puncture-resistant bicycle </a:t>
            </a:r>
            <a:r>
              <a:rPr lang="en-US" sz="2100" dirty="0" smtClean="0"/>
              <a:t>tyres. The </a:t>
            </a:r>
            <a:r>
              <a:rPr lang="en-US" sz="2100" dirty="0"/>
              <a:t>two monomers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for </a:t>
            </a:r>
            <a:r>
              <a:rPr lang="en-US" sz="2100" dirty="0"/>
              <a:t>it are</a:t>
            </a:r>
            <a:r>
              <a:rPr lang="en-US" sz="2100" dirty="0" smtClean="0"/>
              <a:t>:</a:t>
            </a:r>
            <a:br>
              <a:rPr lang="en-US" sz="2100" dirty="0" smtClean="0"/>
            </a:br>
            <a:r>
              <a:rPr lang="en-US" sz="2100" dirty="0" smtClean="0"/>
              <a:t>The </a:t>
            </a:r>
            <a:r>
              <a:rPr lang="en-US" sz="2100" dirty="0"/>
              <a:t>hexagon with the circle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in </a:t>
            </a:r>
            <a:r>
              <a:rPr lang="en-US" sz="2100" dirty="0"/>
              <a:t>the middle </a:t>
            </a:r>
            <a:r>
              <a:rPr lang="en-US" sz="2100" dirty="0" smtClean="0"/>
              <a:t>stands for </a:t>
            </a:r>
            <a:r>
              <a:rPr lang="en-US" sz="2100" dirty="0"/>
              <a:t>a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ring </a:t>
            </a:r>
            <a:r>
              <a:rPr lang="en-US" sz="2100" dirty="0"/>
              <a:t>of 6 carbon atoms, with 3 double bonds.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What </a:t>
            </a:r>
            <a:r>
              <a:rPr lang="en-US" sz="2100" dirty="0"/>
              <a:t>is condensation </a:t>
            </a:r>
            <a:r>
              <a:rPr lang="en-US" sz="2100" dirty="0" err="1"/>
              <a:t>polymerisation</a:t>
            </a:r>
            <a:r>
              <a:rPr lang="en-US" sz="2100" dirty="0"/>
              <a:t>?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Show </a:t>
            </a:r>
            <a:r>
              <a:rPr lang="en-US" sz="2100" dirty="0"/>
              <a:t>in detail how the monomers join.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smtClean="0"/>
              <a:t>Name </a:t>
            </a:r>
            <a:r>
              <a:rPr lang="en-US" sz="2100" dirty="0"/>
              <a:t>the other product of the reaction.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/>
              <a:t>In what way is this polymer similar to nylon</a:t>
            </a:r>
            <a:r>
              <a:rPr lang="en-US" sz="2100" dirty="0" smtClean="0"/>
              <a:t>? (</a:t>
            </a:r>
            <a:r>
              <a:rPr lang="en-US" sz="2100" dirty="0"/>
              <a:t>See page 266</a:t>
            </a:r>
            <a:r>
              <a:rPr lang="en-US" sz="2100" dirty="0" smtClean="0"/>
              <a:t>.)</a:t>
            </a:r>
            <a:br>
              <a:rPr lang="en-US" sz="2100" dirty="0" smtClean="0"/>
            </a:br>
            <a:r>
              <a:rPr lang="en-US" sz="2100" dirty="0" smtClean="0"/>
              <a:t>ii </a:t>
            </a:r>
            <a:r>
              <a:rPr lang="en-US" sz="2100" dirty="0"/>
              <a:t>But its properties are different from those </a:t>
            </a:r>
            <a:r>
              <a:rPr lang="en-US" sz="2100" dirty="0" smtClean="0"/>
              <a:t>of nylon</a:t>
            </a:r>
            <a:r>
              <a:rPr lang="en-US" sz="2100" dirty="0"/>
              <a:t>. </a:t>
            </a:r>
            <a:r>
              <a:rPr lang="en-US" sz="2100" dirty="0" smtClean="0"/>
              <a:t>Why?</a:t>
            </a:r>
            <a:br>
              <a:rPr lang="en-US" sz="2100" dirty="0" smtClean="0"/>
            </a:br>
            <a:r>
              <a:rPr lang="en-US" sz="2100" dirty="0" smtClean="0"/>
              <a:t>A </a:t>
            </a:r>
            <a:r>
              <a:rPr lang="en-US" sz="2100" dirty="0"/>
              <a:t>similar polymer has been developed as a </a:t>
            </a:r>
            <a:r>
              <a:rPr lang="en-US" sz="2100" dirty="0" smtClean="0"/>
              <a:t>fabric for </a:t>
            </a:r>
            <a:r>
              <a:rPr lang="en-US" sz="2100" dirty="0"/>
              <a:t>fireproof clothing. Its structure is</a:t>
            </a:r>
            <a:r>
              <a:rPr lang="en-US" sz="2100" dirty="0" smtClean="0"/>
              <a:t>:</a:t>
            </a:r>
          </a:p>
          <a:p>
            <a:pPr marL="457200" indent="-4572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100" dirty="0"/>
              <a:t>Draw the structures of the two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monomers that could </a:t>
            </a:r>
            <a:r>
              <a:rPr lang="en-US" sz="2100" dirty="0"/>
              <a:t>be used </a:t>
            </a:r>
            <a:r>
              <a:rPr lang="en-IE" sz="2100" dirty="0" smtClean="0"/>
              <a:t/>
            </a:r>
            <a:br>
              <a:rPr lang="en-IE" sz="2100" dirty="0" smtClean="0"/>
            </a:br>
            <a:r>
              <a:rPr lang="en-US" sz="2100" dirty="0" smtClean="0"/>
              <a:t>to </a:t>
            </a:r>
            <a:r>
              <a:rPr lang="en-US" sz="2100" dirty="0"/>
              <a:t>make this polymer.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9952" y="1844824"/>
            <a:ext cx="4680520" cy="12765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5373216"/>
            <a:ext cx="3744416" cy="130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6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16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5"/>
              <a:tabLst>
                <a:tab pos="723900" algn="l"/>
                <a:tab pos="1069975" algn="l"/>
                <a:tab pos="2967038" algn="l"/>
              </a:tabLst>
            </a:pPr>
            <a:r>
              <a:rPr lang="en-US" sz="1810" dirty="0" smtClean="0"/>
              <a:t>Many </a:t>
            </a:r>
            <a:r>
              <a:rPr lang="en-US" sz="1810" dirty="0"/>
              <a:t>synthetic polymers contain the amide </a:t>
            </a:r>
            <a:r>
              <a:rPr lang="en-US" sz="1810" dirty="0" smtClean="0"/>
              <a:t>linkage.</a:t>
            </a:r>
            <a:br>
              <a:rPr lang="en-US" sz="1810" dirty="0" smtClean="0"/>
            </a:br>
            <a:r>
              <a:rPr lang="en-US" sz="1810" dirty="0" smtClean="0"/>
              <a:t>a 	Draw </a:t>
            </a:r>
            <a:r>
              <a:rPr lang="en-US" sz="1810" dirty="0"/>
              <a:t>the structure of the amide </a:t>
            </a:r>
            <a:r>
              <a:rPr lang="en-US" sz="1810" dirty="0" smtClean="0"/>
              <a:t>linkage.</a:t>
            </a:r>
            <a:br>
              <a:rPr lang="en-US" sz="1810" dirty="0" smtClean="0"/>
            </a:br>
            <a:r>
              <a:rPr lang="en-US" sz="1810" dirty="0" smtClean="0"/>
              <a:t>b 	Which </a:t>
            </a:r>
            <a:r>
              <a:rPr lang="en-US" sz="1810" dirty="0"/>
              <a:t>important natural macromolecules </a:t>
            </a:r>
            <a:r>
              <a:rPr lang="en-US" sz="1810" dirty="0" smtClean="0"/>
              <a:t>also contain </a:t>
            </a:r>
            <a:r>
              <a:rPr lang="en-US" sz="1810" dirty="0"/>
              <a:t>the amide </a:t>
            </a:r>
            <a:r>
              <a:rPr lang="en-US" sz="1810" dirty="0" smtClean="0"/>
              <a:t>	linkage?</a:t>
            </a:r>
            <a:br>
              <a:rPr lang="en-US" sz="1810" dirty="0" smtClean="0"/>
            </a:br>
            <a:r>
              <a:rPr lang="en-US" sz="1810" dirty="0" smtClean="0"/>
              <a:t>The </a:t>
            </a:r>
            <a:r>
              <a:rPr lang="en-US" sz="1810" dirty="0"/>
              <a:t>substances in b will undergo hydrolysis in </a:t>
            </a:r>
            <a:r>
              <a:rPr lang="en-US" sz="1810" dirty="0" smtClean="0"/>
              <a:t>the laboratory</a:t>
            </a:r>
            <a:r>
              <a:rPr lang="en-US" sz="1810" dirty="0"/>
              <a:t>, in the presence of </a:t>
            </a:r>
            <a:r>
              <a:rPr lang="en-US" sz="1810" dirty="0" smtClean="0"/>
              <a:t>acid.</a:t>
            </a:r>
            <a:br>
              <a:rPr lang="en-US" sz="1810" dirty="0" smtClean="0"/>
            </a:br>
            <a:r>
              <a:rPr lang="en-US" sz="1810" dirty="0" smtClean="0"/>
              <a:t>c 	</a:t>
            </a:r>
            <a:r>
              <a:rPr lang="en-US" sz="1810" dirty="0" err="1" smtClean="0"/>
              <a:t>i</a:t>
            </a:r>
            <a:r>
              <a:rPr lang="en-US" sz="1810" dirty="0" smtClean="0"/>
              <a:t> 	What </a:t>
            </a:r>
            <a:r>
              <a:rPr lang="en-US" sz="1810" dirty="0"/>
              <a:t>does hydrolysis </a:t>
            </a:r>
            <a:r>
              <a:rPr lang="en-US" sz="1810" dirty="0" smtClean="0"/>
              <a:t>mean?</a:t>
            </a:r>
            <a:br>
              <a:rPr lang="en-US" sz="1810" dirty="0" smtClean="0"/>
            </a:br>
            <a:r>
              <a:rPr lang="en-US" sz="1810" dirty="0" smtClean="0"/>
              <a:t>	ii 	What </a:t>
            </a:r>
            <a:r>
              <a:rPr lang="en-US" sz="1810" dirty="0"/>
              <a:t>are the products of the </a:t>
            </a:r>
            <a:r>
              <a:rPr lang="en-US" sz="1810" dirty="0" smtClean="0"/>
              <a:t>hydrolysis?</a:t>
            </a:r>
            <a:br>
              <a:rPr lang="en-US" sz="1810" dirty="0" smtClean="0"/>
            </a:br>
            <a:r>
              <a:rPr lang="en-US" sz="1810" dirty="0" smtClean="0"/>
              <a:t>	iii 	How </a:t>
            </a:r>
            <a:r>
              <a:rPr lang="en-US" sz="1810" dirty="0"/>
              <a:t>can the products be separated?</a:t>
            </a:r>
          </a:p>
          <a:p>
            <a:pPr marL="361950" indent="-361950">
              <a:buFont typeface="+mj-lt"/>
              <a:buAutoNum type="arabicPeriod" startAt="5"/>
              <a:tabLst>
                <a:tab pos="723900" algn="l"/>
                <a:tab pos="1069975" algn="l"/>
                <a:tab pos="2967038" algn="l"/>
              </a:tabLst>
            </a:pPr>
            <a:r>
              <a:rPr lang="en-US" sz="1810" dirty="0" smtClean="0"/>
              <a:t>One </a:t>
            </a:r>
            <a:r>
              <a:rPr lang="en-US" sz="1810" dirty="0"/>
              <a:t>very strong polymer has this </a:t>
            </a:r>
            <a:r>
              <a:rPr lang="en-US" sz="1810" dirty="0" smtClean="0"/>
              <a:t>structure:</a:t>
            </a:r>
            <a:br>
              <a:rPr lang="en-US" sz="1810" dirty="0" smtClean="0"/>
            </a:br>
            <a:r>
              <a:rPr lang="en-US" sz="1810" dirty="0" smtClean="0"/>
              <a:t>a 	Which </a:t>
            </a:r>
            <a:r>
              <a:rPr lang="en-US" sz="1810" dirty="0"/>
              <a:t>type of </a:t>
            </a:r>
            <a:r>
              <a:rPr lang="en-US" sz="1810" dirty="0" err="1"/>
              <a:t>polymerisation</a:t>
            </a:r>
            <a:r>
              <a:rPr lang="en-US" sz="1810" dirty="0"/>
              <a:t> produced </a:t>
            </a:r>
            <a:r>
              <a:rPr lang="en-US" sz="1810" dirty="0" smtClean="0"/>
              <a:t>it?</a:t>
            </a:r>
            <a:br>
              <a:rPr lang="en-US" sz="1810" dirty="0" smtClean="0"/>
            </a:br>
            <a:r>
              <a:rPr lang="en-US" sz="1810" dirty="0" smtClean="0"/>
              <a:t>b 	Which </a:t>
            </a:r>
            <a:r>
              <a:rPr lang="en-US" sz="1810" dirty="0"/>
              <a:t>type of linkage joins the </a:t>
            </a:r>
            <a:r>
              <a:rPr lang="en-US" sz="1810" dirty="0" smtClean="0"/>
              <a:t>monomers?</a:t>
            </a:r>
            <a:br>
              <a:rPr lang="en-US" sz="1810" dirty="0" smtClean="0"/>
            </a:br>
            <a:r>
              <a:rPr lang="en-US" sz="1810" dirty="0" smtClean="0"/>
              <a:t>c 	Draw </a:t>
            </a:r>
            <a:r>
              <a:rPr lang="en-US" sz="1810" dirty="0"/>
              <a:t>the structures of the two monomers </a:t>
            </a:r>
            <a:r>
              <a:rPr lang="en-US" sz="1810" dirty="0" smtClean="0"/>
              <a:t>from which </a:t>
            </a:r>
            <a:r>
              <a:rPr lang="en-US" sz="1810" dirty="0"/>
              <a:t>this polymer could be </a:t>
            </a:r>
            <a:r>
              <a:rPr lang="en-US" sz="1810" dirty="0" smtClean="0"/>
              <a:t>	made.</a:t>
            </a:r>
            <a:br>
              <a:rPr lang="en-US" sz="1810" dirty="0" smtClean="0"/>
            </a:br>
            <a:r>
              <a:rPr lang="en-US" sz="1810" dirty="0" smtClean="0"/>
              <a:t>d 	Compare </a:t>
            </a:r>
            <a:r>
              <a:rPr lang="en-US" sz="1810" dirty="0"/>
              <a:t>the structure above with that </a:t>
            </a:r>
            <a:r>
              <a:rPr lang="en-US" sz="1810" dirty="0" smtClean="0"/>
              <a:t>for </a:t>
            </a:r>
            <a:r>
              <a:rPr lang="en-US" sz="1810" dirty="0" err="1" smtClean="0"/>
              <a:t>Terylene</a:t>
            </a:r>
            <a:r>
              <a:rPr lang="en-US" sz="1810" dirty="0" smtClean="0"/>
              <a:t> </a:t>
            </a:r>
            <a:r>
              <a:rPr lang="en-US" sz="1810" dirty="0"/>
              <a:t>(page 267). What may </a:t>
            </a:r>
            <a:r>
              <a:rPr lang="en-US" sz="1810" dirty="0" smtClean="0"/>
              <a:t>	be responsible for </a:t>
            </a:r>
            <a:r>
              <a:rPr lang="en-US" sz="1810" dirty="0"/>
              <a:t>the greater strength of this </a:t>
            </a:r>
            <a:r>
              <a:rPr lang="en-US" sz="1810" dirty="0" smtClean="0"/>
              <a:t>polymer?</a:t>
            </a:r>
            <a:br>
              <a:rPr lang="en-US" sz="1810" dirty="0" smtClean="0"/>
            </a:br>
            <a:r>
              <a:rPr lang="en-US" sz="1810" dirty="0" smtClean="0"/>
              <a:t>e 	</a:t>
            </a:r>
            <a:r>
              <a:rPr lang="en-US" sz="1810" dirty="0" err="1" smtClean="0"/>
              <a:t>i</a:t>
            </a:r>
            <a:r>
              <a:rPr lang="en-US" sz="1810" dirty="0" smtClean="0"/>
              <a:t> 	Which </a:t>
            </a:r>
            <a:r>
              <a:rPr lang="en-US" sz="1810" dirty="0"/>
              <a:t>natural macromolecules have </a:t>
            </a:r>
            <a:r>
              <a:rPr lang="en-US" sz="1810" dirty="0" smtClean="0"/>
              <a:t>the same </a:t>
            </a:r>
            <a:r>
              <a:rPr lang="en-US" sz="1810" dirty="0"/>
              <a:t>linkage as this </a:t>
            </a:r>
            <a:r>
              <a:rPr lang="en-US" sz="1810" dirty="0" smtClean="0"/>
              <a:t>			polymer?</a:t>
            </a:r>
            <a:br>
              <a:rPr lang="en-US" sz="1810" dirty="0" smtClean="0"/>
            </a:br>
            <a:r>
              <a:rPr lang="en-US" sz="1810" dirty="0" smtClean="0"/>
              <a:t>	ii 	Hydrolysis </a:t>
            </a:r>
            <a:r>
              <a:rPr lang="en-US" sz="1810" dirty="0"/>
              <a:t>of these macromolecules, </a:t>
            </a:r>
            <a:r>
              <a:rPr lang="en-US" sz="1810" dirty="0" smtClean="0"/>
              <a:t>using an </a:t>
            </a:r>
            <a:r>
              <a:rPr lang="en-US" sz="1810" dirty="0"/>
              <a:t>alkali, gives a </a:t>
            </a:r>
            <a:r>
              <a:rPr lang="en-US" sz="1810" dirty="0" smtClean="0"/>
              <a:t>				useful </a:t>
            </a:r>
            <a:r>
              <a:rPr lang="en-US" sz="1810" dirty="0"/>
              <a:t>product. Name it.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2454" y="3356992"/>
            <a:ext cx="346801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952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7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Starch </a:t>
            </a:r>
            <a:r>
              <a:rPr lang="en-US" sz="2000" dirty="0"/>
              <a:t>is a carbohydrate. It is a natural </a:t>
            </a:r>
            <a:r>
              <a:rPr lang="en-US" sz="2000" dirty="0" smtClean="0"/>
              <a:t>polymer.</a:t>
            </a:r>
            <a:r>
              <a:rPr lang="en-US" sz="2000" dirty="0"/>
              <a:t> </a:t>
            </a:r>
            <a:r>
              <a:rPr lang="en-US" sz="2000" dirty="0" smtClean="0"/>
              <a:t>This </a:t>
            </a:r>
            <a:r>
              <a:rPr lang="en-US" sz="2000" dirty="0"/>
              <a:t>shows part of a starch macromolecule:</a:t>
            </a:r>
          </a:p>
          <a:p>
            <a:pPr marL="361950" indent="-361950">
              <a:buFont typeface="+mj-lt"/>
              <a:buAutoNum type="arabicPeriod" startAt="7"/>
              <a:tabLst>
                <a:tab pos="723900" algn="l"/>
                <a:tab pos="1069975" algn="l"/>
                <a:tab pos="2967038" algn="l"/>
              </a:tabLst>
            </a:pPr>
            <a:endParaRPr lang="en-US" sz="2000" dirty="0" smtClean="0"/>
          </a:p>
          <a:p>
            <a:pPr marL="361950" indent="-361950">
              <a:buFont typeface="+mj-lt"/>
              <a:buAutoNum type="arabicPeriod" startAt="7"/>
              <a:tabLst>
                <a:tab pos="723900" algn="l"/>
                <a:tab pos="1069975" algn="l"/>
                <a:tab pos="2967038" algn="l"/>
              </a:tabLst>
            </a:pPr>
            <a:endParaRPr lang="en-US" sz="2000" dirty="0"/>
          </a:p>
          <a:p>
            <a:pPr marL="361950" indent="-361950">
              <a:buFont typeface="+mj-lt"/>
              <a:buAutoNum type="arabicPeriod" startAt="7"/>
              <a:tabLst>
                <a:tab pos="723900" algn="l"/>
                <a:tab pos="1069975" algn="l"/>
                <a:tab pos="2967038" algn="l"/>
              </a:tabLst>
            </a:pPr>
            <a:endParaRPr lang="en-US" sz="2000" dirty="0" smtClean="0"/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What </a:t>
            </a:r>
            <a:r>
              <a:rPr lang="en-US" sz="2000" dirty="0"/>
              <a:t>is a macromolecule?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What </a:t>
            </a:r>
            <a:r>
              <a:rPr lang="en-US" sz="2000" dirty="0"/>
              <a:t>is a carbohydrate?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Which </a:t>
            </a:r>
            <a:r>
              <a:rPr lang="en-US" sz="2000" dirty="0"/>
              <a:t>type of </a:t>
            </a:r>
            <a:r>
              <a:rPr lang="en-US" sz="2000" dirty="0" err="1"/>
              <a:t>polymerisation</a:t>
            </a:r>
            <a:r>
              <a:rPr lang="en-US" sz="2000" dirty="0"/>
              <a:t> gives starch?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What </a:t>
            </a:r>
            <a:r>
              <a:rPr lang="en-US" sz="2000" dirty="0"/>
              <a:t>do the blocks represent, above?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err="1" smtClean="0"/>
              <a:t>i</a:t>
            </a:r>
            <a:r>
              <a:rPr lang="en-US" sz="2000" dirty="0" smtClean="0"/>
              <a:t> 	Draw </a:t>
            </a:r>
            <a:r>
              <a:rPr lang="en-US" sz="2000" dirty="0"/>
              <a:t>a diagram showing the structure of </a:t>
            </a:r>
            <a:r>
              <a:rPr lang="en-US" sz="2000" dirty="0" smtClean="0"/>
              <a:t>the monomer </a:t>
            </a:r>
            <a:r>
              <a:rPr lang="en-US" sz="2000" dirty="0"/>
              <a:t>for starch. </a:t>
            </a:r>
            <a:r>
              <a:rPr lang="en-US" sz="2000" dirty="0" smtClean="0"/>
              <a:t>	(</a:t>
            </a:r>
            <a:r>
              <a:rPr lang="en-US" sz="2000" dirty="0"/>
              <a:t>Use a </a:t>
            </a:r>
            <a:r>
              <a:rPr lang="en-US" sz="2000" dirty="0" smtClean="0"/>
              <a:t>block.)</a:t>
            </a:r>
            <a:br>
              <a:rPr lang="en-US" sz="2000" dirty="0" smtClean="0"/>
            </a:br>
            <a:r>
              <a:rPr lang="en-US" sz="2000" dirty="0" smtClean="0"/>
              <a:t>ii 	Name </a:t>
            </a:r>
            <a:r>
              <a:rPr lang="en-US" sz="2000" dirty="0"/>
              <a:t>this monomer.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Starch </a:t>
            </a:r>
            <a:r>
              <a:rPr lang="en-US" sz="2000" dirty="0"/>
              <a:t>is also called a polysaccharide. Why?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smtClean="0"/>
              <a:t>Starch </a:t>
            </a:r>
            <a:r>
              <a:rPr lang="en-US" sz="2000" dirty="0"/>
              <a:t>can be broken down by hydrolysis.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	Describe </a:t>
            </a:r>
            <a:r>
              <a:rPr lang="en-US" sz="2000" dirty="0"/>
              <a:t>two ways in which the hydrolysis </a:t>
            </a:r>
            <a:r>
              <a:rPr lang="en-US" sz="2000" dirty="0" smtClean="0"/>
              <a:t>is carried </a:t>
            </a:r>
            <a:r>
              <a:rPr lang="en-US" sz="2000" dirty="0"/>
              <a:t>out. (One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occurs in </a:t>
            </a:r>
            <a:r>
              <a:rPr lang="en-US" sz="2000" dirty="0"/>
              <a:t>your </a:t>
            </a:r>
            <a:r>
              <a:rPr lang="en-US" sz="2000" dirty="0" smtClean="0"/>
              <a:t>body</a:t>
            </a:r>
            <a:r>
              <a:rPr lang="en-US" sz="2000" dirty="0"/>
              <a:t>.)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00" dirty="0"/>
              <a:t>ii </a:t>
            </a:r>
            <a:r>
              <a:rPr lang="en-US" sz="2000" dirty="0" smtClean="0"/>
              <a:t>	One </a:t>
            </a:r>
            <a:r>
              <a:rPr lang="en-US" sz="2000" dirty="0"/>
              <a:t>takes place at a far lower </a:t>
            </a:r>
            <a:r>
              <a:rPr lang="en-US" sz="2000" dirty="0" smtClean="0"/>
              <a:t>temperature than </a:t>
            </a:r>
            <a:r>
              <a:rPr lang="en-US" sz="2000" dirty="0"/>
              <a:t>the other. What </a:t>
            </a:r>
            <a:r>
              <a:rPr lang="en-US" sz="2000" dirty="0" smtClean="0"/>
              <a:t>	makes </a:t>
            </a:r>
            <a:r>
              <a:rPr lang="en-US" sz="2000" dirty="0"/>
              <a:t>this possible?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1844824"/>
            <a:ext cx="6984776" cy="85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360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 startAt="8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In </a:t>
            </a:r>
            <a:r>
              <a:rPr lang="en-US" dirty="0"/>
              <a:t>the lab, partial hydrolysis of starch gives </a:t>
            </a:r>
            <a:r>
              <a:rPr lang="en-US" dirty="0" smtClean="0"/>
              <a:t>a mixture </a:t>
            </a:r>
            <a:r>
              <a:rPr lang="en-US" dirty="0"/>
              <a:t>of </a:t>
            </a:r>
            <a:r>
              <a:rPr lang="en-US" dirty="0" err="1"/>
              <a:t>colourless</a:t>
            </a:r>
            <a:r>
              <a:rPr lang="en-US" dirty="0"/>
              <a:t> products. They can </a:t>
            </a:r>
            <a:r>
              <a:rPr lang="en-US" dirty="0" smtClean="0"/>
              <a:t>be identified </a:t>
            </a:r>
            <a:r>
              <a:rPr lang="en-US" dirty="0"/>
              <a:t>using chromatography. A locating </a:t>
            </a:r>
            <a:r>
              <a:rPr lang="en-US" dirty="0" smtClean="0"/>
              <a:t>agent is needed.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Draw </a:t>
            </a:r>
            <a:r>
              <a:rPr lang="en-US" dirty="0"/>
              <a:t>diagrams showing at least two of </a:t>
            </a:r>
            <a:r>
              <a:rPr lang="en-US" dirty="0" smtClean="0"/>
              <a:t>the products</a:t>
            </a:r>
            <a:r>
              <a:rPr lang="en-US" dirty="0"/>
              <a:t>. (Use blocks like those in question 7.)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What </a:t>
            </a:r>
            <a:r>
              <a:rPr lang="en-US" dirty="0"/>
              <a:t>is a locating agent and why is it needed?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Outline </a:t>
            </a:r>
            <a:r>
              <a:rPr lang="en-US" dirty="0"/>
              <a:t>the steps in carrying out </a:t>
            </a:r>
            <a:r>
              <a:rPr lang="en-US" dirty="0" smtClean="0"/>
              <a:t>the chromatography</a:t>
            </a:r>
            <a:r>
              <a:rPr lang="en-US" dirty="0"/>
              <a:t>. (Page 25 may help.)</a:t>
            </a:r>
          </a:p>
          <a:p>
            <a:pPr marL="449263" indent="-449263">
              <a:buFont typeface="+mj-lt"/>
              <a:buAutoNum type="arabicPeriod" startAt="9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Soaps </a:t>
            </a:r>
            <a:r>
              <a:rPr lang="en-US" dirty="0"/>
              <a:t>are salts of fatty </a:t>
            </a:r>
            <a:r>
              <a:rPr lang="en-US" dirty="0" smtClean="0"/>
              <a:t>acids.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Name </a:t>
            </a:r>
            <a:r>
              <a:rPr lang="en-US" dirty="0"/>
              <a:t>one fatty </a:t>
            </a:r>
            <a:r>
              <a:rPr lang="en-US" dirty="0" smtClean="0"/>
              <a:t>acid.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In </a:t>
            </a:r>
            <a:r>
              <a:rPr lang="en-US" dirty="0"/>
              <a:t>which way is a fatty acid different </a:t>
            </a:r>
            <a:r>
              <a:rPr lang="en-US" dirty="0" smtClean="0"/>
              <a:t>from ethanoic </a:t>
            </a:r>
            <a:r>
              <a:rPr lang="en-US" dirty="0"/>
              <a:t>acid? In which </a:t>
            </a:r>
            <a:r>
              <a:rPr lang="en-US" dirty="0" smtClean="0"/>
              <a:t>way is </a:t>
            </a:r>
            <a:r>
              <a:rPr lang="en-US" dirty="0"/>
              <a:t>it </a:t>
            </a:r>
            <a:r>
              <a:rPr lang="en-US" dirty="0" smtClean="0"/>
              <a:t>similar?</a:t>
            </a:r>
          </a:p>
          <a:p>
            <a:pPr marL="811213" indent="-363538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Below </a:t>
            </a:r>
            <a:r>
              <a:rPr lang="en-US" dirty="0"/>
              <a:t>is one example of a compound found </a:t>
            </a:r>
            <a:r>
              <a:rPr lang="en-US" dirty="0" smtClean="0"/>
              <a:t>in vegetable </a:t>
            </a:r>
            <a:r>
              <a:rPr lang="en-US" dirty="0"/>
              <a:t>oil, and </a:t>
            </a:r>
            <a:r>
              <a:rPr lang="en-US" dirty="0" smtClean="0"/>
              <a:t>used </a:t>
            </a:r>
            <a:r>
              <a:rPr lang="en-US" dirty="0"/>
              <a:t>to make </a:t>
            </a:r>
            <a:r>
              <a:rPr lang="en-US" dirty="0" smtClean="0"/>
              <a:t>soap.</a:t>
            </a:r>
            <a:br>
              <a:rPr lang="en-US" dirty="0" smtClean="0"/>
            </a:br>
            <a:r>
              <a:rPr lang="en-US" dirty="0" smtClean="0"/>
              <a:t>			H</a:t>
            </a:r>
            <a:r>
              <a:rPr lang="en-US" baseline="-25000" dirty="0" smtClean="0"/>
              <a:t>2</a:t>
            </a:r>
            <a:r>
              <a:rPr lang="en-US" dirty="0" smtClean="0"/>
              <a:t>C </a:t>
            </a:r>
            <a:r>
              <a:rPr lang="en-US" dirty="0"/>
              <a:t>– </a:t>
            </a:r>
            <a:r>
              <a:rPr lang="en-US" dirty="0" smtClean="0"/>
              <a:t>OOC(C</a:t>
            </a:r>
            <a:r>
              <a:rPr lang="en-US" baseline="-25000" dirty="0" smtClean="0"/>
              <a:t>17</a:t>
            </a:r>
            <a:r>
              <a:rPr lang="en-US" dirty="0" smtClean="0"/>
              <a:t>H</a:t>
            </a:r>
            <a:r>
              <a:rPr lang="en-US" baseline="-25000" dirty="0" smtClean="0"/>
              <a:t>35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			   │</a:t>
            </a:r>
            <a:br>
              <a:rPr lang="en-US" dirty="0" smtClean="0"/>
            </a:br>
            <a:r>
              <a:rPr lang="en-US" dirty="0" smtClean="0"/>
              <a:t>			HC </a:t>
            </a:r>
            <a:r>
              <a:rPr lang="en-US" dirty="0"/>
              <a:t>– </a:t>
            </a:r>
            <a:r>
              <a:rPr lang="en-US" dirty="0" smtClean="0"/>
              <a:t>OOC(C</a:t>
            </a:r>
            <a:r>
              <a:rPr lang="en-US" baseline="-25000" dirty="0" smtClean="0"/>
              <a:t>15</a:t>
            </a:r>
            <a:r>
              <a:rPr lang="en-US" dirty="0" smtClean="0"/>
              <a:t>H</a:t>
            </a:r>
            <a:r>
              <a:rPr lang="en-US" baseline="-25000" dirty="0" smtClean="0"/>
              <a:t>31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/>
              <a:t>			   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		H</a:t>
            </a:r>
            <a:r>
              <a:rPr lang="en-US" baseline="-25000" dirty="0" smtClean="0"/>
              <a:t>2</a:t>
            </a:r>
            <a:r>
              <a:rPr lang="en-US" dirty="0" smtClean="0"/>
              <a:t>C </a:t>
            </a:r>
            <a:r>
              <a:rPr lang="en-US" dirty="0"/>
              <a:t>– </a:t>
            </a:r>
            <a:r>
              <a:rPr lang="en-US" dirty="0" smtClean="0"/>
              <a:t>OOC(C</a:t>
            </a:r>
            <a:r>
              <a:rPr lang="en-US" baseline="-25000" dirty="0" smtClean="0"/>
              <a:t>14</a:t>
            </a:r>
            <a:r>
              <a:rPr lang="en-US" dirty="0" smtClean="0"/>
              <a:t>H</a:t>
            </a:r>
            <a:r>
              <a:rPr lang="en-US" baseline="-25000" dirty="0" smtClean="0"/>
              <a:t>29</a:t>
            </a:r>
            <a:r>
              <a:rPr lang="en-US" dirty="0" smtClean="0"/>
              <a:t>)</a:t>
            </a:r>
          </a:p>
          <a:p>
            <a:pPr marL="447675">
              <a:tabLst>
                <a:tab pos="723900" algn="l"/>
                <a:tab pos="1069975" algn="l"/>
                <a:tab pos="2967038" algn="l"/>
              </a:tabLst>
            </a:pP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This compound is an ester. Explain that </a:t>
            </a:r>
            <a:r>
              <a:rPr lang="en-US" dirty="0" smtClean="0"/>
              <a:t>term.</a:t>
            </a:r>
            <a:br>
              <a:rPr lang="en-US" dirty="0" smtClean="0"/>
            </a:br>
            <a:r>
              <a:rPr lang="en-US" dirty="0" smtClean="0"/>
              <a:t>ii </a:t>
            </a:r>
            <a:r>
              <a:rPr lang="en-US" dirty="0"/>
              <a:t>To make soap, the oil is usually reacted </a:t>
            </a:r>
            <a:r>
              <a:rPr lang="en-US" dirty="0" smtClean="0"/>
              <a:t>with a </a:t>
            </a:r>
            <a:r>
              <a:rPr lang="en-US" dirty="0"/>
              <a:t>sodium compound. Which </a:t>
            </a:r>
            <a:r>
              <a:rPr lang="en-US" dirty="0" smtClean="0"/>
              <a:t>one?</a:t>
            </a:r>
            <a:br>
              <a:rPr lang="en-US" dirty="0" smtClean="0"/>
            </a:br>
            <a:r>
              <a:rPr lang="en-US" dirty="0" smtClean="0"/>
              <a:t>iii </a:t>
            </a:r>
            <a:r>
              <a:rPr lang="en-US" dirty="0"/>
              <a:t>Which type of reaction takes place?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484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18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DEE6E8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620713" indent="-620713">
              <a:buFont typeface="+mj-lt"/>
              <a:buAutoNum type="alphaLcPeriod" startAt="4"/>
              <a:tabLst>
                <a:tab pos="723900" algn="l"/>
                <a:tab pos="1069975" algn="l"/>
                <a:tab pos="2967038" algn="l"/>
              </a:tabLst>
            </a:pPr>
            <a:r>
              <a:rPr lang="en-US" sz="3640" dirty="0" err="1" smtClean="0"/>
              <a:t>i</a:t>
            </a:r>
            <a:r>
              <a:rPr lang="en-US" sz="3640" dirty="0" smtClean="0"/>
              <a:t> </a:t>
            </a:r>
            <a:r>
              <a:rPr lang="en-US" sz="3640" dirty="0"/>
              <a:t>The reaction in c will give four </a:t>
            </a:r>
            <a:r>
              <a:rPr lang="en-US" sz="3640" dirty="0" smtClean="0"/>
              <a:t>different products</a:t>
            </a:r>
            <a:r>
              <a:rPr lang="en-US" sz="3640" dirty="0"/>
              <a:t>. Write down their </a:t>
            </a:r>
            <a:r>
              <a:rPr lang="en-US" sz="3640" dirty="0" smtClean="0"/>
              <a:t>formulae.</a:t>
            </a:r>
            <a:br>
              <a:rPr lang="en-US" sz="3640" dirty="0" smtClean="0"/>
            </a:br>
            <a:r>
              <a:rPr lang="en-US" sz="3640" dirty="0" smtClean="0"/>
              <a:t>ii </a:t>
            </a:r>
            <a:r>
              <a:rPr lang="en-US" sz="3640" dirty="0"/>
              <a:t>Which ones can be used as </a:t>
            </a:r>
            <a:r>
              <a:rPr lang="en-US" sz="3640" dirty="0" smtClean="0"/>
              <a:t>soap?</a:t>
            </a:r>
            <a:br>
              <a:rPr lang="en-US" sz="3640" dirty="0" smtClean="0"/>
            </a:br>
            <a:r>
              <a:rPr lang="en-US" sz="3640" dirty="0" smtClean="0"/>
              <a:t>iii </a:t>
            </a:r>
            <a:r>
              <a:rPr lang="en-US" sz="3640" dirty="0"/>
              <a:t>One product is an alcohol. Name </a:t>
            </a:r>
            <a:r>
              <a:rPr lang="en-US" sz="3640" dirty="0" smtClean="0"/>
              <a:t>it.</a:t>
            </a:r>
            <a:br>
              <a:rPr lang="en-US" sz="3640" dirty="0" smtClean="0"/>
            </a:br>
            <a:r>
              <a:rPr lang="en-US" sz="3640" dirty="0" smtClean="0"/>
              <a:t>iv </a:t>
            </a:r>
            <a:r>
              <a:rPr lang="en-US" sz="3640" dirty="0"/>
              <a:t>In which way is this product similar </a:t>
            </a:r>
            <a:r>
              <a:rPr lang="en-US" sz="3640" dirty="0" smtClean="0"/>
              <a:t>to ethanol</a:t>
            </a:r>
            <a:r>
              <a:rPr lang="en-US" sz="3640" dirty="0"/>
              <a:t>? In which way is it different?</a:t>
            </a:r>
          </a:p>
          <a:p>
            <a:pPr marL="620713" indent="-620713">
              <a:buFont typeface="+mj-lt"/>
              <a:buAutoNum type="alphaLcPeriod" startAt="4"/>
              <a:tabLst>
                <a:tab pos="723900" algn="l"/>
                <a:tab pos="1069975" algn="l"/>
                <a:tab pos="2967038" algn="l"/>
              </a:tabLst>
            </a:pPr>
            <a:r>
              <a:rPr lang="en-US" sz="3640" dirty="0" smtClean="0"/>
              <a:t>Name </a:t>
            </a:r>
            <a:r>
              <a:rPr lang="en-US" sz="3640" dirty="0"/>
              <a:t>three vegetable oils used to make soap.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7657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500" dirty="0" smtClean="0"/>
              <a:t>Complete </a:t>
            </a:r>
            <a:r>
              <a:rPr lang="en-US" sz="2500" dirty="0"/>
              <a:t>the following sentences about polymers using words from the </a:t>
            </a:r>
            <a:r>
              <a:rPr lang="en-US" sz="2500" dirty="0" smtClean="0"/>
              <a:t>list.</a:t>
            </a:r>
            <a:br>
              <a:rPr lang="en-US" sz="2500" dirty="0" smtClean="0"/>
            </a:br>
            <a:r>
              <a:rPr lang="en-US" sz="2500" b="1" dirty="0" smtClean="0"/>
              <a:t>addition   bonds   </a:t>
            </a:r>
            <a:r>
              <a:rPr lang="en-US" sz="2500" b="1" dirty="0" err="1" smtClean="0"/>
              <a:t>ethene</a:t>
            </a:r>
            <a:r>
              <a:rPr lang="en-US" sz="2500" b="1" dirty="0" smtClean="0"/>
              <a:t>   join   molecules   monomers </a:t>
            </a:r>
            <a:r>
              <a:rPr lang="en-US" sz="2500" b="1" dirty="0"/>
              <a:t>other </a:t>
            </a:r>
            <a:r>
              <a:rPr lang="en-US" sz="2500" b="1" dirty="0" smtClean="0"/>
              <a:t>  polymerization</a:t>
            </a:r>
            <a:br>
              <a:rPr lang="en-US" sz="2500" b="1" dirty="0" smtClean="0"/>
            </a:br>
            <a:r>
              <a:rPr lang="en-US" sz="2500" dirty="0" smtClean="0"/>
              <a:t>A </a:t>
            </a:r>
            <a:r>
              <a:rPr lang="en-US" sz="2500" dirty="0"/>
              <a:t>polymer is a substance that has very </a:t>
            </a:r>
            <a:r>
              <a:rPr lang="en-US" sz="2500" dirty="0" smtClean="0"/>
              <a:t>large ________________ formed </a:t>
            </a:r>
            <a:r>
              <a:rPr lang="en-US" sz="2500" dirty="0"/>
              <a:t>when lots of small </a:t>
            </a:r>
            <a:r>
              <a:rPr lang="en-US" sz="2500" dirty="0" smtClean="0"/>
              <a:t>molecules</a:t>
            </a:r>
            <a:br>
              <a:rPr lang="en-US" sz="2500" dirty="0" smtClean="0"/>
            </a:br>
            <a:r>
              <a:rPr lang="en-US" sz="2500" dirty="0" smtClean="0"/>
              <a:t>called</a:t>
            </a:r>
            <a:r>
              <a:rPr lang="en-US" sz="2500" dirty="0"/>
              <a:t> ________________ </a:t>
            </a:r>
            <a:r>
              <a:rPr lang="en-US" sz="2500" dirty="0" smtClean="0"/>
              <a:t>join </a:t>
            </a:r>
            <a:r>
              <a:rPr lang="en-US" sz="2500" dirty="0"/>
              <a:t>together. This process is </a:t>
            </a:r>
            <a:r>
              <a:rPr lang="en-US" sz="2500" dirty="0" smtClean="0"/>
              <a:t>called</a:t>
            </a:r>
            <a:r>
              <a:rPr lang="en-US" sz="2500" dirty="0"/>
              <a:t> </a:t>
            </a:r>
            <a:r>
              <a:rPr lang="en-US" sz="2500" dirty="0" smtClean="0"/>
              <a:t>________________. When </a:t>
            </a:r>
            <a:r>
              <a:rPr lang="en-US" sz="2500" dirty="0"/>
              <a:t>poly(</a:t>
            </a:r>
            <a:r>
              <a:rPr lang="en-US" sz="2500" dirty="0" err="1"/>
              <a:t>ethene</a:t>
            </a:r>
            <a:r>
              <a:rPr lang="en-US" sz="2500" dirty="0"/>
              <a:t>) </a:t>
            </a:r>
            <a:r>
              <a:rPr lang="en-US" sz="2500" dirty="0" smtClean="0"/>
              <a:t>is formed</a:t>
            </a:r>
            <a:r>
              <a:rPr lang="en-US" sz="2500" dirty="0"/>
              <a:t>, one of the </a:t>
            </a:r>
            <a:r>
              <a:rPr lang="en-US" sz="2500" dirty="0" smtClean="0"/>
              <a:t>C=C</a:t>
            </a:r>
            <a:r>
              <a:rPr lang="en-US" sz="2500" dirty="0"/>
              <a:t> ________________ </a:t>
            </a:r>
            <a:r>
              <a:rPr lang="en-US" sz="2500" dirty="0" smtClean="0"/>
              <a:t>of</a:t>
            </a:r>
            <a:r>
              <a:rPr lang="en-US" sz="2500" dirty="0"/>
              <a:t> ________________ </a:t>
            </a:r>
            <a:r>
              <a:rPr lang="en-US" sz="2500" dirty="0" smtClean="0"/>
              <a:t>is </a:t>
            </a:r>
            <a:r>
              <a:rPr lang="en-US" sz="2500" dirty="0"/>
              <a:t>broken and the </a:t>
            </a:r>
            <a:r>
              <a:rPr lang="en-US" sz="2500" dirty="0" smtClean="0"/>
              <a:t>monomers</a:t>
            </a:r>
            <a:r>
              <a:rPr lang="en-US" sz="2500" dirty="0"/>
              <a:t> ________________ </a:t>
            </a:r>
            <a:r>
              <a:rPr lang="en-US" sz="2500" dirty="0" smtClean="0"/>
              <a:t>together </a:t>
            </a:r>
            <a:r>
              <a:rPr lang="en-US" sz="2500" dirty="0"/>
              <a:t>in a </a:t>
            </a:r>
            <a:r>
              <a:rPr lang="en-US" sz="2500" dirty="0" smtClean="0"/>
              <a:t>chain. A </a:t>
            </a:r>
            <a:r>
              <a:rPr lang="en-US" sz="2500" dirty="0"/>
              <a:t>reaction in which two or more molecules join and </a:t>
            </a:r>
            <a:r>
              <a:rPr lang="en-US" sz="2500" dirty="0" smtClean="0"/>
              <a:t>no</a:t>
            </a:r>
            <a:r>
              <a:rPr lang="en-US" sz="2500" dirty="0"/>
              <a:t> ________________ </a:t>
            </a:r>
            <a:r>
              <a:rPr lang="en-US" sz="2500" dirty="0" smtClean="0"/>
              <a:t>molecule </a:t>
            </a:r>
            <a:r>
              <a:rPr lang="en-US" sz="2500" dirty="0"/>
              <a:t>is formed is </a:t>
            </a:r>
            <a:r>
              <a:rPr lang="en-US" sz="2500" dirty="0" smtClean="0"/>
              <a:t>called an</a:t>
            </a:r>
            <a:r>
              <a:rPr lang="en-US" sz="2500" dirty="0"/>
              <a:t> ________________ </a:t>
            </a:r>
            <a:r>
              <a:rPr lang="en-US" sz="2500" dirty="0" smtClean="0"/>
              <a:t>reaction</a:t>
            </a:r>
            <a:r>
              <a:rPr lang="en-US" sz="2500" dirty="0"/>
              <a:t>. [8]</a:t>
            </a:r>
            <a:endParaRPr lang="en-US" sz="2500" dirty="0" smtClean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290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In </a:t>
            </a:r>
            <a:r>
              <a:rPr lang="en-US" sz="2400" dirty="0"/>
              <a:t>the box below draw a section of the polymer chain formed by the addition of four units of </a:t>
            </a:r>
            <a:r>
              <a:rPr lang="en-US" sz="2400" dirty="0" err="1"/>
              <a:t>ethene</a:t>
            </a:r>
            <a:r>
              <a:rPr lang="en-US" sz="2400" dirty="0"/>
              <a:t> monomers</a:t>
            </a:r>
            <a:r>
              <a:rPr lang="en-US" sz="2400" dirty="0" smtClean="0"/>
              <a:t>.	[2]</a:t>
            </a:r>
            <a:br>
              <a:rPr lang="en-US" sz="24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endParaRPr lang="en-US" sz="25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0380" y="1987541"/>
            <a:ext cx="4757884" cy="11534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520" y="3284984"/>
            <a:ext cx="8568952" cy="32403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3113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55367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500" dirty="0"/>
              <a:t>The diagram below shows two types of poly(</a:t>
            </a:r>
            <a:r>
              <a:rPr lang="en-US" sz="2500" dirty="0" err="1"/>
              <a:t>ethene</a:t>
            </a:r>
            <a:r>
              <a:rPr lang="en-US" sz="2500" dirty="0"/>
              <a:t>). The zig-zag lines are the chains of the polymers.</a:t>
            </a:r>
            <a:br>
              <a:rPr lang="en-US" sz="2500" dirty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2500" dirty="0" smtClean="0"/>
              <a:t>Which </a:t>
            </a:r>
            <a:r>
              <a:rPr lang="en-US" sz="2500" dirty="0"/>
              <a:t>polymer, A or B, has the lower density? Explain your answer</a:t>
            </a:r>
            <a:r>
              <a:rPr lang="en-US" sz="2500" dirty="0" smtClean="0"/>
              <a:t>.		[</a:t>
            </a:r>
            <a:r>
              <a:rPr lang="en-US" sz="2500" dirty="0"/>
              <a:t>2</a:t>
            </a:r>
            <a:r>
              <a:rPr lang="en-US" sz="25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500" b="1" dirty="0" smtClean="0"/>
              <a:t>Extension</a:t>
            </a:r>
            <a:endParaRPr lang="en-US" sz="25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500" dirty="0" smtClean="0"/>
              <a:t>56 </a:t>
            </a:r>
            <a:r>
              <a:rPr lang="en-US" sz="2500" dirty="0"/>
              <a:t>kg of </a:t>
            </a:r>
            <a:r>
              <a:rPr lang="en-US" sz="2500" dirty="0" err="1"/>
              <a:t>ethene</a:t>
            </a:r>
            <a:r>
              <a:rPr lang="en-US" sz="2500" dirty="0"/>
              <a:t> was converted to poly(</a:t>
            </a:r>
            <a:r>
              <a:rPr lang="en-US" sz="2500" dirty="0" err="1"/>
              <a:t>ethene</a:t>
            </a:r>
            <a:r>
              <a:rPr lang="en-US" sz="2500" dirty="0"/>
              <a:t>). Each chain of poly(</a:t>
            </a:r>
            <a:r>
              <a:rPr lang="en-US" sz="2500" dirty="0" err="1"/>
              <a:t>ethene</a:t>
            </a:r>
            <a:r>
              <a:rPr lang="en-US" sz="2500" dirty="0"/>
              <a:t>) contains an average of 20 000 carbon atoms. Calculate the approximate number of moles of poly(</a:t>
            </a:r>
            <a:r>
              <a:rPr lang="en-US" sz="2500" dirty="0" err="1"/>
              <a:t>ethene</a:t>
            </a:r>
            <a:r>
              <a:rPr lang="en-US" sz="2500" dirty="0"/>
              <a:t>) formed. (</a:t>
            </a:r>
            <a:r>
              <a:rPr lang="en-US" sz="2500" dirty="0" err="1"/>
              <a:t>A</a:t>
            </a:r>
            <a:r>
              <a:rPr lang="en-US" sz="2500" baseline="-25000" dirty="0" err="1"/>
              <a:t>r</a:t>
            </a:r>
            <a:r>
              <a:rPr lang="en-US" sz="2500" dirty="0"/>
              <a:t> values </a:t>
            </a:r>
            <a:r>
              <a:rPr lang="en-US" sz="2500" dirty="0" smtClean="0"/>
              <a:t>H=1, C=12</a:t>
            </a:r>
            <a:r>
              <a:rPr lang="en-US" sz="2500" dirty="0"/>
              <a:t>) [4</a:t>
            </a:r>
            <a:r>
              <a:rPr lang="en-US" sz="2500" dirty="0" smtClean="0"/>
              <a:t>]</a:t>
            </a:r>
            <a:br>
              <a:rPr lang="en-US" sz="2500" dirty="0" smtClean="0"/>
            </a:br>
            <a:endParaRPr lang="en-US" sz="10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5229200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249" y="1988839"/>
            <a:ext cx="1539328" cy="16413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449" y="1995130"/>
            <a:ext cx="1542711" cy="163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452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/>
              <a:t>The diagram shows an addition polymer</a:t>
            </a:r>
            <a:r>
              <a:rPr lang="en-US" sz="2000" dirty="0" smtClean="0"/>
              <a:t>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b="1" dirty="0"/>
              <a:t>a</a:t>
            </a:r>
            <a:r>
              <a:rPr lang="en-US" sz="2000" dirty="0"/>
              <a:t>. Draw brackets round the repeat unit of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this polymer.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/>
              <a:t>. The structure of a monomer is shown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beneath.	</a:t>
            </a:r>
            <a:r>
              <a:rPr lang="en-US" sz="2000" dirty="0"/>
              <a:t>[1]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Draw a section of the polymer chain formed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from </a:t>
            </a:r>
            <a:r>
              <a:rPr lang="en-US" sz="2000" dirty="0"/>
              <a:t>this monomer. Show three repeat units</a:t>
            </a:r>
            <a:r>
              <a:rPr lang="en-US" sz="2000" dirty="0" smtClean="0"/>
              <a:t>.	[</a:t>
            </a:r>
            <a:r>
              <a:rPr lang="en-US" sz="2000" dirty="0"/>
              <a:t>3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c</a:t>
            </a:r>
            <a:r>
              <a:rPr lang="en-US" sz="2000" dirty="0" smtClean="0"/>
              <a:t>. Draw </a:t>
            </a:r>
            <a:r>
              <a:rPr lang="en-US" sz="2000" dirty="0"/>
              <a:t>the structure of the polymer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formed </a:t>
            </a:r>
            <a:r>
              <a:rPr lang="en-US" sz="2000" dirty="0"/>
              <a:t>from but-2-ene, CH</a:t>
            </a:r>
            <a:r>
              <a:rPr lang="en-US" sz="2000" baseline="-25000" dirty="0"/>
              <a:t>3</a:t>
            </a:r>
            <a:r>
              <a:rPr lang="en-US" sz="2000" dirty="0"/>
              <a:t>-CH=CH-CH</a:t>
            </a:r>
            <a:r>
              <a:rPr lang="en-US" sz="2000" baseline="-25000" dirty="0"/>
              <a:t>3</a:t>
            </a:r>
            <a:r>
              <a:rPr lang="en-US" sz="2000" dirty="0"/>
              <a:t>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as </a:t>
            </a:r>
            <a:r>
              <a:rPr lang="en-US" sz="2000" dirty="0"/>
              <a:t>one repeat unit </a:t>
            </a:r>
            <a:r>
              <a:rPr lang="en-US" sz="2000" dirty="0" smtClean="0"/>
              <a:t>of this </a:t>
            </a:r>
            <a:r>
              <a:rPr lang="en-US" sz="2000" dirty="0"/>
              <a:t>polymer with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brackets </a:t>
            </a:r>
            <a:r>
              <a:rPr lang="en-US" sz="2000" dirty="0"/>
              <a:t>and </a:t>
            </a:r>
            <a:r>
              <a:rPr lang="en-US" sz="2000" i="1" dirty="0"/>
              <a:t>n</a:t>
            </a:r>
            <a:r>
              <a:rPr lang="en-US" sz="2000" dirty="0"/>
              <a:t>. [3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/>
              <a:t/>
            </a:r>
            <a:br>
              <a:rPr lang="en-US" sz="1200" dirty="0"/>
            </a:br>
            <a:endParaRPr lang="en-US" sz="8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1196752"/>
            <a:ext cx="2712418" cy="12329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2494709"/>
            <a:ext cx="2712418" cy="142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906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800" dirty="0" smtClean="0"/>
              <a:t>Draw </a:t>
            </a:r>
            <a:r>
              <a:rPr lang="en-US" sz="2800" dirty="0"/>
              <a:t>the monomers of polymers A and B</a:t>
            </a:r>
            <a:r>
              <a:rPr lang="en-US" sz="2800" dirty="0" smtClean="0"/>
              <a:t>.	[4]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1000" dirty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800" b="1" dirty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800" dirty="0" smtClean="0"/>
              <a:t>Write </a:t>
            </a:r>
            <a:r>
              <a:rPr lang="en-US" sz="2800" dirty="0"/>
              <a:t>the equation for the formation of the polymer of ethyl </a:t>
            </a:r>
            <a:r>
              <a:rPr lang="en-US" sz="2800" dirty="0" err="1"/>
              <a:t>ethenoate</a:t>
            </a:r>
            <a:r>
              <a:rPr lang="en-US" sz="2800" b="1" dirty="0">
                <a:solidFill>
                  <a:srgbClr val="FF0000"/>
                </a:solidFill>
              </a:rPr>
              <a:t>, CH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=CH(OOCCH</a:t>
            </a:r>
            <a:r>
              <a:rPr lang="en-US" sz="2800" b="1" baseline="-25000" dirty="0">
                <a:solidFill>
                  <a:srgbClr val="FF0000"/>
                </a:solidFill>
              </a:rPr>
              <a:t>3</a:t>
            </a:r>
            <a:r>
              <a:rPr lang="en-US" sz="2800" b="1" dirty="0">
                <a:solidFill>
                  <a:srgbClr val="FF0000"/>
                </a:solidFill>
              </a:rPr>
              <a:t>)</a:t>
            </a:r>
            <a:r>
              <a:rPr lang="en-US" sz="2800" dirty="0"/>
              <a:t>. Show one unit of the polymer with brackets and n. Hint: you first have to work out the full structure of the ethyl </a:t>
            </a:r>
            <a:r>
              <a:rPr lang="en-US" sz="2800" dirty="0" err="1"/>
              <a:t>ethenoate</a:t>
            </a:r>
            <a:r>
              <a:rPr lang="en-US" sz="2800" dirty="0"/>
              <a:t> molecule. </a:t>
            </a:r>
            <a:r>
              <a:rPr lang="en-US" sz="2800" dirty="0" smtClean="0"/>
              <a:t>                                  [</a:t>
            </a:r>
            <a:r>
              <a:rPr lang="en-US" sz="2800" dirty="0"/>
              <a:t>3]</a:t>
            </a:r>
            <a:endParaRPr lang="en-US" sz="28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251520" y="1880427"/>
            <a:ext cx="8640960" cy="1548573"/>
            <a:chOff x="251520" y="1797899"/>
            <a:chExt cx="8640960" cy="154857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1520" y="1797899"/>
              <a:ext cx="8640960" cy="120222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1520" y="2996952"/>
              <a:ext cx="8640960" cy="3495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19912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7075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these sentences about condensation </a:t>
            </a:r>
            <a:r>
              <a:rPr lang="en-US" sz="2000" dirty="0" err="1"/>
              <a:t>polymerisation</a:t>
            </a:r>
            <a:r>
              <a:rPr lang="en-US" sz="2000" dirty="0"/>
              <a:t> using words from the </a:t>
            </a:r>
            <a:r>
              <a:rPr lang="en-US" sz="2000" dirty="0" smtClean="0"/>
              <a:t>list.</a:t>
            </a:r>
            <a:br>
              <a:rPr lang="en-US" sz="2000" dirty="0" smtClean="0"/>
            </a:br>
            <a:r>
              <a:rPr lang="en-US" sz="2000" b="1" dirty="0" smtClean="0"/>
              <a:t>chloride    eliminated    functional    small    water</a:t>
            </a:r>
            <a:br>
              <a:rPr lang="en-US" sz="2000" b="1" dirty="0" smtClean="0"/>
            </a:br>
            <a:r>
              <a:rPr lang="en-US" sz="2000" dirty="0" smtClean="0"/>
              <a:t>In </a:t>
            </a:r>
            <a:r>
              <a:rPr lang="en-US" sz="2000" dirty="0"/>
              <a:t>condensation </a:t>
            </a:r>
            <a:r>
              <a:rPr lang="en-US" sz="2000" dirty="0" err="1"/>
              <a:t>polymerisation</a:t>
            </a:r>
            <a:r>
              <a:rPr lang="en-US" sz="2000" dirty="0"/>
              <a:t>, molecules with </a:t>
            </a:r>
            <a:r>
              <a:rPr lang="en-US" sz="2000" dirty="0" smtClean="0"/>
              <a:t>different _________________ groups </a:t>
            </a:r>
            <a:r>
              <a:rPr lang="en-US" sz="2000" dirty="0"/>
              <a:t>react </a:t>
            </a:r>
            <a:r>
              <a:rPr lang="en-US" sz="2000" dirty="0" smtClean="0"/>
              <a:t>together. A</a:t>
            </a:r>
            <a:r>
              <a:rPr lang="en-US" sz="2000" dirty="0"/>
              <a:t> _________________ </a:t>
            </a:r>
            <a:r>
              <a:rPr lang="en-US" sz="2000" dirty="0" smtClean="0"/>
              <a:t>molecule </a:t>
            </a:r>
            <a:r>
              <a:rPr lang="en-US" sz="2000" dirty="0"/>
              <a:t>such </a:t>
            </a:r>
            <a:r>
              <a:rPr lang="en-US" sz="2000" dirty="0" smtClean="0"/>
              <a:t>as</a:t>
            </a:r>
            <a:r>
              <a:rPr lang="en-US" sz="2000" dirty="0"/>
              <a:t> _________________ </a:t>
            </a:r>
            <a:r>
              <a:rPr lang="en-US" sz="2000" dirty="0" smtClean="0"/>
              <a:t>or hydrogen</a:t>
            </a:r>
            <a:r>
              <a:rPr lang="en-US" sz="2000" dirty="0"/>
              <a:t> _________________ </a:t>
            </a:r>
            <a:r>
              <a:rPr lang="en-US" sz="2000" dirty="0" smtClean="0"/>
              <a:t>is</a:t>
            </a:r>
            <a:r>
              <a:rPr lang="en-US" sz="2000" dirty="0"/>
              <a:t> </a:t>
            </a:r>
            <a:r>
              <a:rPr lang="en-US" sz="2000" dirty="0" smtClean="0"/>
              <a:t>_________________.	[5]</a:t>
            </a:r>
            <a:endParaRPr lang="en-US" sz="2000" dirty="0"/>
          </a:p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diagram shows two polymers, A and B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On each of the diagrams above put brackets to show one repeat </a:t>
            </a:r>
            <a:r>
              <a:rPr lang="en-US" sz="2000" dirty="0" smtClean="0"/>
              <a:t>unit.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Give the name of the linking group </a:t>
            </a:r>
            <a:r>
              <a:rPr lang="en-US" sz="2000" dirty="0" smtClean="0"/>
              <a:t>in                                           [2]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err="1" smtClean="0"/>
              <a:t>i</a:t>
            </a:r>
            <a:r>
              <a:rPr lang="en-US" sz="2000" b="1" dirty="0"/>
              <a:t>.</a:t>
            </a:r>
            <a:r>
              <a:rPr lang="en-US" sz="2000" dirty="0"/>
              <a:t> Polymer A  </a:t>
            </a:r>
            <a:r>
              <a:rPr lang="en-US" sz="2000" dirty="0" smtClean="0"/>
              <a:t>_______________   </a:t>
            </a:r>
            <a:r>
              <a:rPr lang="en-US" sz="2000" b="1" dirty="0" smtClean="0"/>
              <a:t>ii</a:t>
            </a:r>
            <a:r>
              <a:rPr lang="en-US" sz="2000" b="1" dirty="0"/>
              <a:t>.</a:t>
            </a:r>
            <a:r>
              <a:rPr lang="en-US" sz="2000" dirty="0"/>
              <a:t> Polymer </a:t>
            </a:r>
            <a:r>
              <a:rPr lang="en-US" sz="2000" dirty="0" smtClean="0"/>
              <a:t>B</a:t>
            </a:r>
            <a:r>
              <a:rPr lang="en-US" sz="2000" dirty="0"/>
              <a:t> </a:t>
            </a:r>
            <a:r>
              <a:rPr lang="en-US" sz="2000" dirty="0" smtClean="0"/>
              <a:t>________________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2339752" y="3645024"/>
            <a:ext cx="5159537" cy="2016224"/>
            <a:chOff x="487065" y="3645024"/>
            <a:chExt cx="5159537" cy="20162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065" y="4551211"/>
              <a:ext cx="5159537" cy="111003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065" y="3645024"/>
              <a:ext cx="5159535" cy="889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47439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structure of </a:t>
            </a:r>
            <a:r>
              <a:rPr lang="en-US" sz="2000" dirty="0" err="1" smtClean="0"/>
              <a:t>polyflactic</a:t>
            </a:r>
            <a:r>
              <a:rPr lang="en-US" sz="2000" dirty="0" smtClean="0"/>
              <a:t> acid) is shown below.</a:t>
            </a:r>
            <a:br>
              <a:rPr lang="en-US" sz="2000" dirty="0" smtClean="0"/>
            </a:br>
            <a:r>
              <a:rPr lang="en-US" sz="2000" dirty="0" smtClean="0"/>
              <a:t>            CH</a:t>
            </a:r>
            <a:r>
              <a:rPr lang="en-US" sz="2000" baseline="-25000" dirty="0" smtClean="0"/>
              <a:t>3    </a:t>
            </a:r>
            <a:r>
              <a:rPr lang="en-US" sz="2000" dirty="0" smtClean="0"/>
              <a:t>O             CH</a:t>
            </a:r>
            <a:r>
              <a:rPr lang="en-US" sz="2000" baseline="-25000" dirty="0" smtClean="0"/>
              <a:t>3    </a:t>
            </a:r>
            <a:r>
              <a:rPr lang="en-US" sz="2000" dirty="0"/>
              <a:t>O</a:t>
            </a:r>
            <a:r>
              <a:rPr lang="en-US" sz="2000" dirty="0" smtClean="0"/>
              <a:t>           CH</a:t>
            </a:r>
            <a:r>
              <a:rPr lang="en-US" sz="2000" baseline="-25000" dirty="0" smtClean="0"/>
              <a:t>3    </a:t>
            </a:r>
            <a:r>
              <a:rPr lang="en-US" sz="2000" dirty="0" smtClean="0"/>
              <a:t>O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               I     II                 I     II              I      II</a:t>
            </a:r>
            <a:br>
              <a:rPr lang="en-US" sz="2000" dirty="0" smtClean="0"/>
            </a:br>
            <a:r>
              <a:rPr lang="en-US" sz="2000" dirty="0" smtClean="0"/>
              <a:t>     —O—C—C  —  O  —C—C — O —C —C —</a:t>
            </a:r>
            <a:br>
              <a:rPr lang="en-US" sz="2000" dirty="0" smtClean="0"/>
            </a:br>
            <a:r>
              <a:rPr lang="en-US" sz="2000" dirty="0" smtClean="0"/>
              <a:t>                I                       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                    </a:t>
            </a:r>
            <a:r>
              <a:rPr lang="en-US" sz="2000" dirty="0" err="1" smtClean="0"/>
              <a:t>I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        H                      </a:t>
            </a:r>
            <a:r>
              <a:rPr lang="en-US" sz="2000" dirty="0" err="1" smtClean="0"/>
              <a:t>H</a:t>
            </a:r>
            <a:r>
              <a:rPr lang="en-US" sz="2000" dirty="0" smtClean="0"/>
              <a:t>                    </a:t>
            </a:r>
            <a:r>
              <a:rPr lang="en-US" sz="2000" dirty="0" err="1" smtClean="0"/>
              <a:t>H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a</a:t>
            </a:r>
            <a:r>
              <a:rPr lang="en-US" sz="2000" dirty="0"/>
              <a:t>. Give the names of the two functional groups that react to form this polymer</a:t>
            </a:r>
            <a:r>
              <a:rPr lang="en-US" sz="2000" dirty="0" smtClean="0"/>
              <a:t>. ______________________ and __________________	[2]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 smtClean="0"/>
              <a:t>. </a:t>
            </a:r>
            <a:r>
              <a:rPr lang="en-US" sz="2000" dirty="0"/>
              <a:t>Draw the structure of the single monomer that is used to form this polymer</a:t>
            </a:r>
            <a:r>
              <a:rPr lang="en-US" sz="2000" dirty="0" smtClean="0"/>
              <a:t>.		[</a:t>
            </a:r>
            <a:r>
              <a:rPr lang="en-US" sz="2000" dirty="0"/>
              <a:t>2]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1600" b="1" dirty="0" smtClean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20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Deduce </a:t>
            </a:r>
            <a:r>
              <a:rPr lang="en-US" sz="2000" dirty="0"/>
              <a:t>the structure of one repeat unit of the polymer formed from these two monomers: HOOC-(CH</a:t>
            </a:r>
            <a:r>
              <a:rPr lang="en-US" sz="2000" baseline="-25000" dirty="0"/>
              <a:t>2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r>
              <a:rPr lang="en-US" sz="2000" dirty="0"/>
              <a:t>-COOH and H</a:t>
            </a:r>
            <a:r>
              <a:rPr lang="en-US" sz="2000" baseline="-25000" dirty="0"/>
              <a:t>2</a:t>
            </a:r>
            <a:r>
              <a:rPr lang="en-US" sz="2000" dirty="0"/>
              <a:t>N-(CH</a:t>
            </a:r>
            <a:r>
              <a:rPr lang="en-US" sz="2000" baseline="-25000" dirty="0"/>
              <a:t>2</a:t>
            </a:r>
            <a:r>
              <a:rPr lang="en-US" sz="2000" dirty="0"/>
              <a:t>)</a:t>
            </a:r>
            <a:r>
              <a:rPr lang="en-US" sz="2000" baseline="-25000" dirty="0"/>
              <a:t>6</a:t>
            </a:r>
            <a:r>
              <a:rPr lang="en-US" sz="2000" dirty="0"/>
              <a:t>-NH</a:t>
            </a:r>
            <a:r>
              <a:rPr lang="en-US" sz="2000" baseline="-25000" dirty="0"/>
              <a:t>2</a:t>
            </a:r>
            <a:r>
              <a:rPr lang="en-US" sz="2000" dirty="0"/>
              <a:t>.</a:t>
            </a:r>
            <a:endParaRPr lang="en-US" sz="20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5256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4767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b="1" dirty="0"/>
              <a:t>a.</a:t>
            </a:r>
            <a:r>
              <a:rPr lang="en-US" sz="2000" dirty="0"/>
              <a:t> Link the properties of plastics A to E on the left with the best uses 1 to 5 on the right</a:t>
            </a:r>
            <a:r>
              <a:rPr lang="en-US" sz="2000" dirty="0" smtClean="0"/>
              <a:t>.		</a:t>
            </a:r>
            <a:r>
              <a:rPr lang="en-US" sz="2000" dirty="0"/>
              <a:t>[3]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050" dirty="0"/>
              <a:t/>
            </a:r>
            <a:br>
              <a:rPr lang="en-US" sz="105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000" b="1" dirty="0"/>
              <a:t>b.</a:t>
            </a:r>
            <a:r>
              <a:rPr lang="en-US" sz="2000" dirty="0"/>
              <a:t> Give one use for each of these </a:t>
            </a:r>
            <a:r>
              <a:rPr lang="en-US" sz="2000" dirty="0" smtClean="0"/>
              <a:t>polymers:</a:t>
            </a:r>
            <a:br>
              <a:rPr lang="en-US" sz="2000" dirty="0" smtClean="0"/>
            </a:br>
            <a:r>
              <a:rPr lang="en-US" sz="2000" dirty="0" smtClean="0"/>
              <a:t>     </a:t>
            </a:r>
            <a:r>
              <a:rPr lang="en-US" sz="2000" b="1" dirty="0" err="1" smtClean="0"/>
              <a:t>i</a:t>
            </a:r>
            <a:r>
              <a:rPr lang="en-US" sz="2000" b="1" dirty="0"/>
              <a:t>.</a:t>
            </a:r>
            <a:r>
              <a:rPr lang="en-US" sz="2000" dirty="0"/>
              <a:t> </a:t>
            </a:r>
            <a:r>
              <a:rPr lang="en-US" sz="2000" dirty="0" smtClean="0"/>
              <a:t> Nylon __________________________________________   [1]</a:t>
            </a:r>
            <a:br>
              <a:rPr lang="en-US" sz="2000" dirty="0" smtClean="0"/>
            </a:br>
            <a:r>
              <a:rPr lang="en-US" sz="2000" dirty="0" smtClean="0"/>
              <a:t>     </a:t>
            </a:r>
            <a:r>
              <a:rPr lang="en-US" sz="2000" b="1" dirty="0" smtClean="0"/>
              <a:t>ii</a:t>
            </a:r>
            <a:r>
              <a:rPr lang="en-US" sz="2000" b="1" dirty="0"/>
              <a:t>.</a:t>
            </a:r>
            <a:r>
              <a:rPr lang="en-US" sz="2000" dirty="0"/>
              <a:t> Poly(</a:t>
            </a:r>
            <a:r>
              <a:rPr lang="en-US" sz="2000" dirty="0" err="1"/>
              <a:t>ethene</a:t>
            </a:r>
            <a:r>
              <a:rPr lang="en-US" sz="2000" dirty="0" smtClean="0"/>
              <a:t>) __________________________________    [1]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611560" y="1844824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US" dirty="0" smtClean="0"/>
              <a:t>Most </a:t>
            </a:r>
            <a:r>
              <a:rPr lang="en-US" dirty="0"/>
              <a:t>plastics don't conduct electricity.......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2710661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 startAt="2"/>
            </a:pPr>
            <a:r>
              <a:rPr lang="en-US" dirty="0"/>
              <a:t>Plastics do not react with acids....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560" y="3635732"/>
            <a:ext cx="3384376" cy="3693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 startAt="3"/>
            </a:pPr>
            <a:r>
              <a:rPr lang="en-US" dirty="0"/>
              <a:t>Plastics have a low density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4283804"/>
            <a:ext cx="3384376" cy="3693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 startAt="4"/>
            </a:pPr>
            <a:r>
              <a:rPr lang="en-US" dirty="0"/>
              <a:t>Plastics are flexible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560" y="4941168"/>
            <a:ext cx="3384376" cy="3693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 startAt="5"/>
            </a:pPr>
            <a:r>
              <a:rPr lang="en-US" dirty="0"/>
              <a:t>Many plastics are strong . 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20072" y="1844824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.. so they can be used for food containers.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20072" y="2618910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dirty="0"/>
              <a:t>.....so they can be used as insulators.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20072" y="3392996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dirty="0"/>
              <a:t>.......so they can be used to make bags.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20072" y="4167082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. so they can be used to make climbing ropes.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20072" y="4941168"/>
            <a:ext cx="3384376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en-US" dirty="0"/>
              <a:t>so they can be used to make storage boxes.</a:t>
            </a:r>
          </a:p>
        </p:txBody>
      </p:sp>
    </p:spTree>
    <p:extLst>
      <p:ext uri="{BB962C8B-B14F-4D97-AF65-F5344CB8AC3E}">
        <p14:creationId xmlns:p14="http://schemas.microsoft.com/office/powerpoint/2010/main" val="27802239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/>
              <a:t>Suggest which properties of plastics are suitable </a:t>
            </a:r>
            <a:r>
              <a:rPr lang="en-US" sz="2200" dirty="0" smtClean="0"/>
              <a:t>for:</a:t>
            </a:r>
            <a:br>
              <a:rPr lang="en-US" sz="2200" dirty="0" smtClean="0"/>
            </a:br>
            <a:r>
              <a:rPr lang="en-US" sz="2200" dirty="0" smtClean="0"/>
              <a:t>a</a:t>
            </a:r>
            <a:r>
              <a:rPr lang="en-US" sz="2200" dirty="0"/>
              <a:t>. A drink </a:t>
            </a:r>
            <a:r>
              <a:rPr lang="en-US" sz="2200" dirty="0" smtClean="0"/>
              <a:t>bottle _____________________________________	[3]</a:t>
            </a:r>
            <a:br>
              <a:rPr lang="en-US" sz="2200" dirty="0" smtClean="0"/>
            </a:br>
            <a:r>
              <a:rPr lang="en-US" sz="2200" dirty="0" smtClean="0"/>
              <a:t>b</a:t>
            </a:r>
            <a:r>
              <a:rPr lang="en-US" sz="2200" dirty="0"/>
              <a:t>. A fishing </a:t>
            </a:r>
            <a:r>
              <a:rPr lang="en-US" sz="2200" dirty="0" smtClean="0"/>
              <a:t>line </a:t>
            </a:r>
            <a:r>
              <a:rPr lang="en-US" sz="2200" dirty="0"/>
              <a:t> </a:t>
            </a:r>
            <a:r>
              <a:rPr lang="en-US" sz="2200" dirty="0" smtClean="0"/>
              <a:t>_____________________________________</a:t>
            </a:r>
            <a:r>
              <a:rPr lang="en-US" sz="2200" dirty="0"/>
              <a:t>	[3]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strength of a plastic depends on the strength of the intermolecular forces between the chains and how tangled (muddled up) the chains </a:t>
            </a:r>
            <a:r>
              <a:rPr lang="en-US" sz="2200" dirty="0" smtClean="0"/>
              <a:t>become.</a:t>
            </a:r>
            <a:br>
              <a:rPr lang="en-US" sz="2200" dirty="0" smtClean="0"/>
            </a:br>
            <a:r>
              <a:rPr lang="en-US" sz="2200" dirty="0" smtClean="0"/>
              <a:t>The </a:t>
            </a:r>
            <a:r>
              <a:rPr lang="en-US" sz="2200" dirty="0"/>
              <a:t>graph shows how the strength of a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plastic </a:t>
            </a:r>
            <a:r>
              <a:rPr lang="en-US" sz="2200" dirty="0"/>
              <a:t>depends on the length of the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polymer chains. Suggest </a:t>
            </a:r>
            <a:r>
              <a:rPr lang="en-US" sz="2200" dirty="0"/>
              <a:t>reasons for the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shape </a:t>
            </a:r>
            <a:r>
              <a:rPr lang="en-US" sz="2200" dirty="0"/>
              <a:t>of this graph</a:t>
            </a:r>
            <a:r>
              <a:rPr lang="en-US" sz="2200" dirty="0" smtClean="0"/>
              <a:t>.                             [</a:t>
            </a:r>
            <a:r>
              <a:rPr lang="en-US" sz="2200" dirty="0"/>
              <a:t>2</a:t>
            </a:r>
            <a:r>
              <a:rPr lang="en-US" sz="2200" dirty="0" smtClean="0"/>
              <a:t>]</a:t>
            </a:r>
            <a:br>
              <a:rPr lang="en-US" sz="2200" dirty="0" smtClean="0"/>
            </a:br>
            <a:endParaRPr lang="en-US" sz="2200" dirty="0" smtClean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200" b="1" dirty="0" smtClean="0"/>
              <a:t>Extension</a:t>
            </a:r>
            <a:endParaRPr lang="en-US" sz="22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Use </a:t>
            </a:r>
            <a:r>
              <a:rPr lang="en-US" sz="2200" dirty="0"/>
              <a:t>books or the internet to find out the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difference </a:t>
            </a:r>
            <a:r>
              <a:rPr lang="en-US" sz="2200" dirty="0"/>
              <a:t>between thermoplastics and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thermosetting </a:t>
            </a:r>
            <a:r>
              <a:rPr lang="en-US" sz="2200" dirty="0"/>
              <a:t>plastics in terms of structure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and </a:t>
            </a:r>
            <a:r>
              <a:rPr lang="en-US" sz="2200" dirty="0"/>
              <a:t>uses. </a:t>
            </a:r>
            <a:r>
              <a:rPr lang="en-US" sz="2200" dirty="0" smtClean="0"/>
              <a:t>                                              [</a:t>
            </a:r>
            <a:r>
              <a:rPr lang="en-US" sz="2200" dirty="0"/>
              <a:t>6]</a:t>
            </a:r>
            <a:endParaRPr lang="en-US" sz="2200" dirty="0" smtClean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659" y="2973886"/>
            <a:ext cx="2910787" cy="26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75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Many </a:t>
            </a:r>
            <a:r>
              <a:rPr lang="en-US" sz="2200" dirty="0"/>
              <a:t>plastics are </a:t>
            </a:r>
            <a:r>
              <a:rPr lang="en-US" sz="2200" dirty="0" smtClean="0"/>
              <a:t>non-biodegradable. What </a:t>
            </a:r>
            <a:r>
              <a:rPr lang="en-US" sz="2200" dirty="0"/>
              <a:t>is meant by the term non-biodegradable</a:t>
            </a:r>
            <a:r>
              <a:rPr lang="en-US" sz="2200" dirty="0" smtClean="0"/>
              <a:t>?	[2]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</a:t>
            </a:r>
            <a:r>
              <a:rPr lang="en-US" sz="2200" dirty="0"/>
              <a:t> ____________________________________________________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We </a:t>
            </a:r>
            <a:r>
              <a:rPr lang="en-US" sz="2200" dirty="0"/>
              <a:t>can get rid of waste plastics by recycling, through landfill sites, or by burning </a:t>
            </a:r>
            <a:r>
              <a:rPr lang="en-US" sz="2200" dirty="0" smtClean="0"/>
              <a:t>them,</a:t>
            </a:r>
            <a:br>
              <a:rPr lang="en-US" sz="2200" dirty="0" smtClean="0"/>
            </a:br>
            <a:r>
              <a:rPr lang="en-US" sz="2200" dirty="0" smtClean="0"/>
              <a:t>a</a:t>
            </a:r>
            <a:r>
              <a:rPr lang="en-US" sz="2200" dirty="0"/>
              <a:t>. Give two advantages of recycling plastics</a:t>
            </a:r>
            <a:r>
              <a:rPr lang="en-US" sz="2200" dirty="0" smtClean="0"/>
              <a:t>.	[2]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</a:t>
            </a:r>
            <a:r>
              <a:rPr lang="en-US" sz="2200" dirty="0"/>
              <a:t> ____________________________________________________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b: State </a:t>
            </a:r>
            <a:r>
              <a:rPr lang="en-US" sz="2200" dirty="0"/>
              <a:t>two problems with recycling plastics</a:t>
            </a:r>
            <a:r>
              <a:rPr lang="en-US" sz="2200" dirty="0" smtClean="0"/>
              <a:t>.	[2]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</a:t>
            </a:r>
            <a:r>
              <a:rPr lang="en-US" sz="2200" dirty="0"/>
              <a:t> ____________________________________________________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c: Give </a:t>
            </a:r>
            <a:r>
              <a:rPr lang="en-US" sz="2200" dirty="0"/>
              <a:t>two advantages of putting plastics in landfill sites</a:t>
            </a:r>
            <a:r>
              <a:rPr lang="en-US" sz="2200" dirty="0" smtClean="0"/>
              <a:t>.	[2]</a:t>
            </a:r>
            <a:br>
              <a:rPr lang="en-US" sz="2200" dirty="0" smtClean="0"/>
            </a:br>
            <a:r>
              <a:rPr lang="en-US" sz="2200" dirty="0"/>
              <a:t>____________________________________________________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d: Give </a:t>
            </a:r>
            <a:r>
              <a:rPr lang="en-US" sz="2200" dirty="0"/>
              <a:t>one advantage of burning plastics</a:t>
            </a:r>
            <a:r>
              <a:rPr lang="en-US" sz="2200" dirty="0" smtClean="0"/>
              <a:t>.	[1]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</a:t>
            </a:r>
            <a:endParaRPr lang="en-US" sz="2200" dirty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6714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a</a:t>
            </a:r>
            <a:r>
              <a:rPr lang="en-US" sz="2200" dirty="0"/>
              <a:t>. Suggest pollution problems other than global warming that might arise when the following plastics are </a:t>
            </a:r>
            <a:r>
              <a:rPr lang="en-US" sz="2200" dirty="0" smtClean="0"/>
              <a:t>burnt.</a:t>
            </a:r>
            <a:br>
              <a:rPr lang="en-US" sz="2200" dirty="0" smtClean="0"/>
            </a:br>
            <a:r>
              <a:rPr lang="en-US" sz="2200" b="1" dirty="0" err="1" smtClean="0"/>
              <a:t>i</a:t>
            </a:r>
            <a:r>
              <a:rPr lang="en-US" sz="2200" dirty="0"/>
              <a:t>. A plastic with the structure —CH</a:t>
            </a:r>
            <a:r>
              <a:rPr lang="en-US" sz="2200" baseline="-25000" dirty="0"/>
              <a:t>2</a:t>
            </a:r>
            <a:r>
              <a:rPr lang="en-US" sz="2200" dirty="0"/>
              <a:t>—CHCI—CH</a:t>
            </a:r>
            <a:r>
              <a:rPr lang="en-US" sz="2200" baseline="-25000" dirty="0"/>
              <a:t>2</a:t>
            </a:r>
            <a:r>
              <a:rPr lang="en-US" sz="2200" dirty="0"/>
              <a:t>—CHCI</a:t>
            </a:r>
            <a:r>
              <a:rPr lang="en-US" sz="2200" dirty="0" smtClean="0"/>
              <a:t>—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	[1]</a:t>
            </a:r>
            <a:br>
              <a:rPr lang="en-US" sz="2200" dirty="0" smtClean="0"/>
            </a:br>
            <a:r>
              <a:rPr lang="en-US" sz="2200" b="1" dirty="0" smtClean="0"/>
              <a:t>ii</a:t>
            </a:r>
            <a:r>
              <a:rPr lang="en-US" sz="2200" dirty="0"/>
              <a:t>. A synthetic rubber containing sulfur atoms</a:t>
            </a:r>
            <a:r>
              <a:rPr lang="en-US" sz="2200" dirty="0" smtClean="0"/>
              <a:t>.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 	[1]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b="1" dirty="0"/>
              <a:t>. </a:t>
            </a:r>
            <a:r>
              <a:rPr lang="en-US" sz="2200" b="1" dirty="0" err="1"/>
              <a:t>i</a:t>
            </a:r>
            <a:r>
              <a:rPr lang="en-US" sz="2200" dirty="0"/>
              <a:t>. What substances are formed when poly(</a:t>
            </a:r>
            <a:r>
              <a:rPr lang="en-US" sz="2200" dirty="0" err="1"/>
              <a:t>ethene</a:t>
            </a:r>
            <a:r>
              <a:rPr lang="en-US" sz="2200" dirty="0"/>
              <a:t>) is burnt in excess air</a:t>
            </a:r>
            <a:r>
              <a:rPr lang="en-US" sz="2200" dirty="0" smtClean="0"/>
              <a:t>? _________________ and ___________________	 </a:t>
            </a:r>
            <a:r>
              <a:rPr lang="en-US" sz="2200" dirty="0"/>
              <a:t>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b="1" dirty="0" smtClean="0"/>
              <a:t>ii</a:t>
            </a:r>
            <a:r>
              <a:rPr lang="en-US" sz="2200" dirty="0"/>
              <a:t>. </a:t>
            </a:r>
            <a:r>
              <a:rPr lang="en-US" sz="2200" dirty="0" err="1"/>
              <a:t>Polyethene</a:t>
            </a:r>
            <a:r>
              <a:rPr lang="en-US" sz="2200" dirty="0"/>
              <a:t> usually burns with a black-edged flame. Explain why</a:t>
            </a:r>
            <a:r>
              <a:rPr lang="en-US" sz="2200" dirty="0" smtClean="0"/>
              <a:t>.		[</a:t>
            </a:r>
            <a:r>
              <a:rPr lang="en-US" sz="2200" dirty="0"/>
              <a:t>2</a:t>
            </a:r>
            <a:r>
              <a:rPr lang="en-US" sz="2200" dirty="0" smtClean="0"/>
              <a:t>]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_________________________________________________________________________________________________________</a:t>
            </a:r>
            <a:endParaRPr lang="en-US" sz="2200" dirty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200" b="1" dirty="0" smtClean="0"/>
              <a:t>Extension</a:t>
            </a:r>
            <a:endParaRPr lang="en-US" sz="22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/>
              <a:t>Use books or the internet to find out why </a:t>
            </a:r>
            <a:r>
              <a:rPr lang="en-US" sz="2200" dirty="0" err="1"/>
              <a:t>plasticisers</a:t>
            </a:r>
            <a:r>
              <a:rPr lang="en-US" sz="2200" dirty="0"/>
              <a:t> are added to plastics, how they work, and what problems might be associated with them. </a:t>
            </a:r>
            <a:r>
              <a:rPr lang="en-US" sz="2200" dirty="0" smtClean="0"/>
              <a:t>                                                                            [</a:t>
            </a:r>
            <a:r>
              <a:rPr lang="en-US" sz="2200" dirty="0"/>
              <a:t>5]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24189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these sentences about macromolecules in food using words from the </a:t>
            </a:r>
            <a:r>
              <a:rPr lang="en-US" sz="2000" dirty="0" smtClean="0"/>
              <a:t>list.</a:t>
            </a:r>
            <a:br>
              <a:rPr lang="en-US" sz="2000" dirty="0" smtClean="0"/>
            </a:br>
            <a:r>
              <a:rPr lang="en-US" sz="2000" b="1" dirty="0" err="1" smtClean="0"/>
              <a:t>catalysed</a:t>
            </a:r>
            <a:r>
              <a:rPr lang="en-US" sz="2000" b="1" dirty="0" smtClean="0"/>
              <a:t>  enzymes  </a:t>
            </a:r>
            <a:r>
              <a:rPr lang="en-US" sz="2000" b="1" dirty="0"/>
              <a:t>monomers </a:t>
            </a:r>
            <a:r>
              <a:rPr lang="en-US" sz="2000" b="1" dirty="0" smtClean="0"/>
              <a:t>  </a:t>
            </a:r>
            <a:r>
              <a:rPr lang="en-US" sz="2000" b="1" dirty="0" err="1" smtClean="0"/>
              <a:t>polymerised</a:t>
            </a:r>
            <a:r>
              <a:rPr lang="en-US" sz="2000" b="1" dirty="0" smtClean="0"/>
              <a:t>   starch </a:t>
            </a:r>
            <a:r>
              <a:rPr lang="en-US" sz="2000" b="1" dirty="0"/>
              <a:t>sugar </a:t>
            </a:r>
            <a:r>
              <a:rPr lang="en-US" sz="2000" b="1" dirty="0" smtClean="0"/>
              <a:t>  water</a:t>
            </a:r>
            <a:br>
              <a:rPr lang="en-US" sz="2000" b="1" dirty="0" smtClean="0"/>
            </a:br>
            <a:r>
              <a:rPr lang="en-US" sz="2000" dirty="0" smtClean="0"/>
              <a:t>Plants </a:t>
            </a:r>
            <a:r>
              <a:rPr lang="en-US" sz="2000" dirty="0"/>
              <a:t>make </a:t>
            </a:r>
            <a:r>
              <a:rPr lang="en-US" sz="2000" dirty="0" smtClean="0"/>
              <a:t>a ________________ called </a:t>
            </a:r>
            <a:r>
              <a:rPr lang="en-US" sz="2000" dirty="0"/>
              <a:t>glucose from carbon dioxide </a:t>
            </a:r>
            <a:r>
              <a:rPr lang="en-US" sz="2000" dirty="0" smtClean="0"/>
              <a:t>and</a:t>
            </a:r>
            <a:r>
              <a:rPr lang="en-US" sz="2000" dirty="0"/>
              <a:t> ________________ </a:t>
            </a:r>
            <a:r>
              <a:rPr lang="en-US" sz="2000" dirty="0" smtClean="0"/>
              <a:t>by photosynthesis. In </a:t>
            </a:r>
            <a:r>
              <a:rPr lang="en-US" sz="2000" dirty="0"/>
              <a:t>plant cells </a:t>
            </a:r>
            <a:r>
              <a:rPr lang="en-US" sz="2000" dirty="0" smtClean="0"/>
              <a:t>glucose</a:t>
            </a:r>
            <a:r>
              <a:rPr lang="en-US" sz="2000" dirty="0"/>
              <a:t> ________________ </a:t>
            </a:r>
            <a:r>
              <a:rPr lang="en-US" sz="2000" dirty="0" smtClean="0"/>
              <a:t>are</a:t>
            </a:r>
            <a:r>
              <a:rPr lang="en-US" sz="2000" dirty="0"/>
              <a:t> ________________ </a:t>
            </a:r>
            <a:r>
              <a:rPr lang="en-US" sz="2000" dirty="0" smtClean="0"/>
              <a:t>to make</a:t>
            </a:r>
            <a:r>
              <a:rPr lang="en-US" sz="2000" dirty="0"/>
              <a:t> ________________ </a:t>
            </a:r>
            <a:r>
              <a:rPr lang="en-US" sz="2000" dirty="0" smtClean="0"/>
              <a:t>and cellulose. This </a:t>
            </a:r>
            <a:r>
              <a:rPr lang="en-US" sz="2000" dirty="0" err="1"/>
              <a:t>polymerisation</a:t>
            </a:r>
            <a:r>
              <a:rPr lang="en-US" sz="2000" dirty="0"/>
              <a:t> </a:t>
            </a:r>
            <a:r>
              <a:rPr lang="en-US" sz="2000" dirty="0" smtClean="0"/>
              <a:t>is</a:t>
            </a:r>
            <a:r>
              <a:rPr lang="en-US" sz="2000" dirty="0"/>
              <a:t> ________________ </a:t>
            </a:r>
            <a:r>
              <a:rPr lang="en-US" sz="2000" dirty="0" smtClean="0"/>
              <a:t>by </a:t>
            </a:r>
            <a:r>
              <a:rPr lang="en-US" sz="2000" dirty="0"/>
              <a:t>proteins </a:t>
            </a:r>
            <a:r>
              <a:rPr lang="en-US" sz="2000" dirty="0" smtClean="0"/>
              <a:t>called</a:t>
            </a:r>
            <a:r>
              <a:rPr lang="en-US" sz="2000" dirty="0"/>
              <a:t> ________________ </a:t>
            </a:r>
            <a:r>
              <a:rPr lang="en-US" sz="2000" dirty="0" smtClean="0"/>
              <a:t>	[</a:t>
            </a:r>
            <a:r>
              <a:rPr lang="en-US" sz="2000" dirty="0"/>
              <a:t>7</a:t>
            </a:r>
            <a:r>
              <a:rPr lang="en-US" sz="2000" dirty="0" smtClean="0"/>
              <a:t>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b="1" dirty="0" smtClean="0"/>
              <a:t>a</a:t>
            </a:r>
            <a:r>
              <a:rPr lang="en-US" sz="2000" dirty="0"/>
              <a:t>. The structure below represents a molecule of glucose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Glucose is a </a:t>
            </a:r>
            <a:r>
              <a:rPr lang="en-US" sz="2000" dirty="0" err="1" smtClean="0"/>
              <a:t>monosaccharide.Draw</a:t>
            </a:r>
            <a:r>
              <a:rPr lang="en-US" sz="2000" dirty="0" smtClean="0"/>
              <a:t> </a:t>
            </a:r>
            <a:r>
              <a:rPr lang="en-US" sz="2000" dirty="0"/>
              <a:t>block diagram structures of a disaccharide and a </a:t>
            </a:r>
            <a:r>
              <a:rPr lang="en-US" sz="2000" dirty="0" err="1"/>
              <a:t>trisaccharide</a:t>
            </a:r>
            <a:r>
              <a:rPr lang="en-US" sz="2000" dirty="0"/>
              <a:t> in the space below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                  Disaccharide                         </a:t>
            </a:r>
            <a:r>
              <a:rPr lang="en-US" sz="2000" dirty="0" err="1" smtClean="0"/>
              <a:t>Trisaccharide</a:t>
            </a:r>
            <a:r>
              <a:rPr lang="en-US" sz="2000" dirty="0" smtClean="0"/>
              <a:t>            [2]</a:t>
            </a:r>
            <a:endParaRPr lang="en-US" sz="2000" dirty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4005064"/>
            <a:ext cx="1944216" cy="45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581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2453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/>
              <a:t>b. The diagram below shows part of a starch molecule</a:t>
            </a:r>
            <a:r>
              <a:rPr lang="en-US" sz="2000" dirty="0" smtClean="0"/>
              <a:t>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err="1"/>
              <a:t>i</a:t>
            </a:r>
            <a:r>
              <a:rPr lang="en-US" sz="2000" dirty="0"/>
              <a:t>. How many repeat units are shown? </a:t>
            </a:r>
            <a:r>
              <a:rPr lang="en-US" sz="2000" dirty="0" smtClean="0"/>
              <a:t>________________________	[1]</a:t>
            </a:r>
            <a:br>
              <a:rPr lang="en-US" sz="2000" dirty="0" smtClean="0"/>
            </a:br>
            <a:r>
              <a:rPr lang="en-US" sz="2000" dirty="0" smtClean="0"/>
              <a:t>ii</a:t>
            </a:r>
            <a:r>
              <a:rPr lang="en-US" sz="2000" dirty="0"/>
              <a:t>. What type of </a:t>
            </a:r>
            <a:r>
              <a:rPr lang="en-US" sz="2000" dirty="0" err="1"/>
              <a:t>polymerisation</a:t>
            </a:r>
            <a:r>
              <a:rPr lang="en-US" sz="2000" dirty="0"/>
              <a:t> has taken place when starch is formed from glucose</a:t>
            </a:r>
            <a:r>
              <a:rPr lang="en-US" sz="2000" dirty="0" smtClean="0"/>
              <a:t>? ___________________________________________	[1]</a:t>
            </a: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diagram shows a block diagram of fructose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Draw </a:t>
            </a:r>
            <a:r>
              <a:rPr lang="en-US" sz="2000" dirty="0"/>
              <a:t>a diagram to show part of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polymer </a:t>
            </a:r>
            <a:r>
              <a:rPr lang="en-US" sz="2000" dirty="0"/>
              <a:t>of fructose. Show four repeat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units.</a:t>
            </a:r>
            <a:endParaRPr lang="en-US" sz="2000" dirty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0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Glucose </a:t>
            </a:r>
            <a:r>
              <a:rPr lang="en-US" sz="2000" dirty="0"/>
              <a:t>is a good reducing agent. Describe its reducing action with Fehling's solution and with </a:t>
            </a:r>
            <a:r>
              <a:rPr lang="en-US" sz="2000" dirty="0" err="1"/>
              <a:t>ammoniacal</a:t>
            </a:r>
            <a:r>
              <a:rPr lang="en-US" sz="2000" dirty="0"/>
              <a:t> silver nitrate. Use books or the internet to help you</a:t>
            </a:r>
            <a:r>
              <a:rPr lang="en-US" sz="2000" dirty="0" smtClean="0"/>
              <a:t>.                                                                         [</a:t>
            </a:r>
            <a:r>
              <a:rPr lang="en-US" sz="2000" dirty="0"/>
              <a:t>4]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1556792"/>
            <a:ext cx="6120680" cy="4996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5776" y="3429000"/>
            <a:ext cx="2088232" cy="65043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76056" y="3429000"/>
            <a:ext cx="3600400" cy="194421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1692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18.7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these sentences about amino acids and proteins using words from the </a:t>
            </a:r>
            <a:r>
              <a:rPr lang="en-US" sz="2000" dirty="0" smtClean="0"/>
              <a:t>list.</a:t>
            </a:r>
            <a:br>
              <a:rPr lang="en-US" sz="2000" dirty="0" smtClean="0"/>
            </a:br>
            <a:r>
              <a:rPr lang="en-US" sz="2000" dirty="0" smtClean="0"/>
              <a:t>     </a:t>
            </a:r>
            <a:r>
              <a:rPr lang="en-US" sz="2000" b="1" dirty="0" smtClean="0"/>
              <a:t>amine    condensation   nitrogen   oxygen   sulfur   twenty</a:t>
            </a:r>
            <a:br>
              <a:rPr lang="en-US" sz="2000" b="1" dirty="0" smtClean="0"/>
            </a:br>
            <a:r>
              <a:rPr lang="en-US" sz="2000" dirty="0" smtClean="0"/>
              <a:t>All </a:t>
            </a:r>
            <a:r>
              <a:rPr lang="en-US" sz="2000" dirty="0"/>
              <a:t>amino acids contain carbon, hydrogen</a:t>
            </a:r>
            <a:r>
              <a:rPr lang="en-US" sz="2000" dirty="0" smtClean="0"/>
              <a:t>, ________________ , and</a:t>
            </a:r>
            <a:r>
              <a:rPr lang="en-US" sz="2000" dirty="0"/>
              <a:t> </a:t>
            </a:r>
            <a:r>
              <a:rPr lang="en-US" sz="2000" dirty="0" smtClean="0"/>
              <a:t>________________. Two </a:t>
            </a:r>
            <a:r>
              <a:rPr lang="en-US" sz="2000" dirty="0"/>
              <a:t>simple amino acids </a:t>
            </a:r>
            <a:r>
              <a:rPr lang="en-US" sz="2000" dirty="0" smtClean="0"/>
              <a:t>found in </a:t>
            </a:r>
            <a:r>
              <a:rPr lang="en-US" sz="2000" dirty="0"/>
              <a:t>proteins contain  ________________ </a:t>
            </a:r>
            <a:r>
              <a:rPr lang="en-US" sz="2000" dirty="0" smtClean="0"/>
              <a:t>as </a:t>
            </a:r>
            <a:r>
              <a:rPr lang="en-US" sz="2000" dirty="0"/>
              <a:t>well. Proteins </a:t>
            </a:r>
            <a:r>
              <a:rPr lang="en-US" sz="2000" dirty="0" smtClean="0"/>
              <a:t>are</a:t>
            </a:r>
            <a:r>
              <a:rPr lang="en-US" sz="2000" dirty="0"/>
              <a:t> ________________ </a:t>
            </a:r>
            <a:r>
              <a:rPr lang="en-US" sz="2000" dirty="0" smtClean="0"/>
              <a:t>polymers </a:t>
            </a:r>
            <a:r>
              <a:rPr lang="en-US" sz="2000" dirty="0"/>
              <a:t>formed by the reaction </a:t>
            </a:r>
            <a:r>
              <a:rPr lang="en-US" sz="2000" dirty="0" smtClean="0"/>
              <a:t>of carboxylic </a:t>
            </a:r>
            <a:r>
              <a:rPr lang="en-US" sz="2000" dirty="0"/>
              <a:t>acid </a:t>
            </a:r>
            <a:r>
              <a:rPr lang="en-US" sz="2000" dirty="0" smtClean="0"/>
              <a:t>and</a:t>
            </a:r>
            <a:r>
              <a:rPr lang="en-US" sz="2000" dirty="0"/>
              <a:t> ________________ </a:t>
            </a:r>
            <a:r>
              <a:rPr lang="en-US" sz="2000" dirty="0" smtClean="0"/>
              <a:t>groups </a:t>
            </a:r>
            <a:r>
              <a:rPr lang="en-US" sz="2000" dirty="0"/>
              <a:t>from amino acids. Most proteins are formed by the </a:t>
            </a:r>
            <a:r>
              <a:rPr lang="en-US" sz="2000" dirty="0" smtClean="0"/>
              <a:t>polymerization of about</a:t>
            </a:r>
            <a:r>
              <a:rPr lang="en-US" sz="2000" dirty="0"/>
              <a:t> ________________ </a:t>
            </a:r>
            <a:r>
              <a:rPr lang="en-US" sz="2000" dirty="0" smtClean="0"/>
              <a:t>types </a:t>
            </a:r>
            <a:r>
              <a:rPr lang="en-US" sz="2000" dirty="0"/>
              <a:t>of amino acids</a:t>
            </a:r>
            <a:r>
              <a:rPr lang="en-US" sz="2000" dirty="0" smtClean="0"/>
              <a:t>.	[6]</a:t>
            </a:r>
            <a:endParaRPr lang="en-US" sz="2000" dirty="0"/>
          </a:p>
          <a:p>
            <a:pPr marL="352425" indent="-352425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diagram below shows part of a </a:t>
            </a:r>
            <a:r>
              <a:rPr lang="en-US" sz="2000" dirty="0" smtClean="0"/>
              <a:t>protein.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On the diagram above, put brackets to show one repeat </a:t>
            </a:r>
            <a:r>
              <a:rPr lang="en-US" sz="2000" dirty="0" smtClean="0"/>
              <a:t>unit.    [1]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Give the name of the linking </a:t>
            </a:r>
            <a:r>
              <a:rPr lang="en-US" sz="2000" dirty="0" smtClean="0"/>
              <a:t>group ______________________ [1]</a:t>
            </a:r>
            <a:endParaRPr lang="en-US" sz="2000" dirty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4293096"/>
            <a:ext cx="5090646" cy="169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595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18.7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structure of part of poly(glycine) is shown </a:t>
            </a:r>
            <a:r>
              <a:rPr lang="en-US" sz="2000" dirty="0" smtClean="0"/>
              <a:t>below.</a:t>
            </a:r>
            <a:br>
              <a:rPr lang="en-US" sz="2000" dirty="0" smtClean="0"/>
            </a:br>
            <a:r>
              <a:rPr lang="en-US" sz="2000" dirty="0" smtClean="0"/>
              <a:t>     H                          </a:t>
            </a:r>
            <a:r>
              <a:rPr lang="en-US" sz="2000" dirty="0" err="1" smtClean="0"/>
              <a:t>H</a:t>
            </a:r>
            <a:r>
              <a:rPr lang="en-US" sz="2000" dirty="0" smtClean="0"/>
              <a:t>                           </a:t>
            </a:r>
            <a:r>
              <a:rPr lang="en-US" sz="2000" dirty="0" err="1" smtClean="0"/>
              <a:t>H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I                            </a:t>
            </a:r>
            <a:r>
              <a:rPr lang="en-US" sz="2000" dirty="0" err="1" smtClean="0"/>
              <a:t>I</a:t>
            </a:r>
            <a:r>
              <a:rPr lang="en-US" sz="2000" dirty="0" smtClean="0"/>
              <a:t>                            </a:t>
            </a:r>
            <a:r>
              <a:rPr lang="en-US" sz="2000" dirty="0" err="1" smtClean="0"/>
              <a:t>I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— </a:t>
            </a:r>
            <a:r>
              <a:rPr lang="en-US" sz="2000" dirty="0"/>
              <a:t>N — C — CH</a:t>
            </a:r>
            <a:r>
              <a:rPr lang="en-US" sz="2000" baseline="-25000" dirty="0"/>
              <a:t>2</a:t>
            </a:r>
            <a:r>
              <a:rPr lang="en-US" sz="2000" dirty="0"/>
              <a:t> — </a:t>
            </a:r>
            <a:r>
              <a:rPr lang="en-US" sz="2000" dirty="0" smtClean="0"/>
              <a:t>N </a:t>
            </a:r>
            <a:r>
              <a:rPr lang="en-US" sz="2000" dirty="0"/>
              <a:t>— C — CH</a:t>
            </a:r>
            <a:r>
              <a:rPr lang="en-US" sz="2000" baseline="-25000" dirty="0"/>
              <a:t>2</a:t>
            </a:r>
            <a:r>
              <a:rPr lang="en-US" sz="2000" dirty="0"/>
              <a:t> — </a:t>
            </a:r>
            <a:r>
              <a:rPr lang="en-US" sz="2000" dirty="0" smtClean="0"/>
              <a:t> N </a:t>
            </a:r>
            <a:r>
              <a:rPr lang="en-US" sz="2000" dirty="0"/>
              <a:t>— C </a:t>
            </a:r>
            <a:r>
              <a:rPr lang="en-US" sz="2000" dirty="0" smtClean="0"/>
              <a:t>—</a:t>
            </a:r>
            <a:br>
              <a:rPr lang="en-US" sz="2000" dirty="0" smtClean="0"/>
            </a:br>
            <a:r>
              <a:rPr lang="en-US" sz="2000" dirty="0" smtClean="0"/>
              <a:t>             II</a:t>
            </a:r>
            <a:r>
              <a:rPr lang="en-US" sz="2000" dirty="0"/>
              <a:t> </a:t>
            </a:r>
            <a:r>
              <a:rPr lang="en-US" sz="2000" dirty="0" smtClean="0"/>
              <a:t>                          </a:t>
            </a:r>
            <a:r>
              <a:rPr lang="en-US" sz="2000" dirty="0" err="1" smtClean="0"/>
              <a:t>II</a:t>
            </a:r>
            <a:r>
              <a:rPr lang="en-US" sz="2000" dirty="0" smtClean="0"/>
              <a:t>                            </a:t>
            </a:r>
            <a:r>
              <a:rPr lang="en-US" sz="2000" dirty="0" err="1" smtClean="0"/>
              <a:t>II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            O                          </a:t>
            </a:r>
            <a:r>
              <a:rPr lang="en-US" sz="2000" dirty="0" err="1" smtClean="0"/>
              <a:t>O</a:t>
            </a:r>
            <a:r>
              <a:rPr lang="en-US" sz="2000" dirty="0" smtClean="0"/>
              <a:t>                           </a:t>
            </a:r>
            <a:r>
              <a:rPr lang="en-US" sz="2000" dirty="0" err="1" smtClean="0"/>
              <a:t>O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Deduce </a:t>
            </a:r>
            <a:r>
              <a:rPr lang="en-US" sz="2000" dirty="0"/>
              <a:t>the structure of the monomer which is used to form this polymer</a:t>
            </a:r>
            <a:r>
              <a:rPr lang="en-US" sz="2000" dirty="0" smtClean="0"/>
              <a:t>.		[</a:t>
            </a:r>
            <a:r>
              <a:rPr lang="en-US" sz="2000" dirty="0"/>
              <a:t>2</a:t>
            </a:r>
            <a:r>
              <a:rPr lang="en-US" sz="20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000" b="1" dirty="0" smtClean="0"/>
              <a:t>Extension</a:t>
            </a:r>
            <a:endParaRPr lang="en-US" sz="20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general structure of an amino acid is shown </a:t>
            </a:r>
            <a:r>
              <a:rPr lang="en-US" sz="2000" dirty="0" smtClean="0"/>
              <a:t>below. </a:t>
            </a:r>
            <a:r>
              <a:rPr lang="en-US" sz="2000" dirty="0"/>
              <a:t>Draw a diagram to show the two possible compounds obtained when the amino acid cysteine reacts with the amino acid alanine. The R group of cysteine is -CH</a:t>
            </a:r>
            <a:r>
              <a:rPr lang="en-US" sz="2000" baseline="-25000" dirty="0"/>
              <a:t>2</a:t>
            </a:r>
            <a:r>
              <a:rPr lang="en-US" sz="2000" dirty="0"/>
              <a:t>SH. The R group of alanine is </a:t>
            </a:r>
            <a:r>
              <a:rPr lang="en-US" sz="2000" dirty="0" smtClean="0"/>
              <a:t>– CH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.	[3]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2000" dirty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5157192"/>
            <a:ext cx="2736305" cy="14342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35896" y="5157192"/>
            <a:ext cx="4608512" cy="143420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974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18.8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500" dirty="0" smtClean="0"/>
              <a:t>Hydrolysis </a:t>
            </a:r>
            <a:r>
              <a:rPr lang="en-US" sz="2500" dirty="0"/>
              <a:t>reactions occur naturally in the body using </a:t>
            </a:r>
            <a:r>
              <a:rPr lang="en-US" sz="2500" dirty="0" smtClean="0"/>
              <a:t>enzymes.</a:t>
            </a:r>
            <a:br>
              <a:rPr lang="en-US" sz="2500" dirty="0" smtClean="0"/>
            </a:br>
            <a:r>
              <a:rPr lang="en-US" sz="2500" dirty="0" smtClean="0"/>
              <a:t>a</a:t>
            </a:r>
            <a:r>
              <a:rPr lang="en-US" sz="2500" dirty="0"/>
              <a:t>. What is an </a:t>
            </a:r>
            <a:r>
              <a:rPr lang="en-US" sz="2500" dirty="0" smtClean="0"/>
              <a:t>enzyme?</a:t>
            </a:r>
            <a:br>
              <a:rPr lang="en-US" sz="2500" dirty="0" smtClean="0"/>
            </a:br>
            <a:r>
              <a:rPr lang="en-US" sz="2500" dirty="0" smtClean="0"/>
              <a:t>__________________________________________________________________________________________	[2]</a:t>
            </a:r>
            <a:br>
              <a:rPr lang="en-US" sz="2500" dirty="0" smtClean="0"/>
            </a:br>
            <a:r>
              <a:rPr lang="en-US" sz="2500" dirty="0" smtClean="0"/>
              <a:t>b</a:t>
            </a:r>
            <a:r>
              <a:rPr lang="en-US" sz="2500" dirty="0"/>
              <a:t>. What is the meaning of the term hydrolysis</a:t>
            </a:r>
            <a:r>
              <a:rPr lang="en-US" sz="2500" dirty="0" smtClean="0"/>
              <a:t>?</a:t>
            </a:r>
            <a:br>
              <a:rPr lang="en-US" sz="2500" dirty="0" smtClean="0"/>
            </a:br>
            <a:r>
              <a:rPr lang="en-US" sz="2500" dirty="0" smtClean="0"/>
              <a:t>__________________________________________________________________________________________</a:t>
            </a:r>
            <a:r>
              <a:rPr lang="en-US" sz="2500" dirty="0"/>
              <a:t>	[</a:t>
            </a:r>
            <a:r>
              <a:rPr lang="en-US" sz="2500" dirty="0" smtClean="0"/>
              <a:t>2]</a:t>
            </a:r>
            <a:br>
              <a:rPr lang="en-US" sz="2500" dirty="0" smtClean="0"/>
            </a:br>
            <a:r>
              <a:rPr lang="en-US" sz="2500" dirty="0" smtClean="0"/>
              <a:t>c</a:t>
            </a:r>
            <a:r>
              <a:rPr lang="en-US" sz="2500" dirty="0"/>
              <a:t>. Complete the word equations for these two examples of </a:t>
            </a:r>
            <a:r>
              <a:rPr lang="en-US" sz="2500" dirty="0" smtClean="0"/>
              <a:t>hydrolysis.</a:t>
            </a:r>
            <a:br>
              <a:rPr lang="en-US" sz="2500" dirty="0" smtClean="0"/>
            </a:br>
            <a:r>
              <a:rPr lang="en-US" sz="2500" dirty="0" err="1" smtClean="0"/>
              <a:t>i</a:t>
            </a:r>
            <a:r>
              <a:rPr lang="en-US" sz="2500" dirty="0"/>
              <a:t>. protein + </a:t>
            </a:r>
            <a:r>
              <a:rPr lang="en-US" sz="2500" dirty="0" smtClean="0"/>
              <a:t>_____________ → _______________   ______________	[1]</a:t>
            </a:r>
            <a:br>
              <a:rPr lang="en-US" sz="2500" dirty="0" smtClean="0"/>
            </a:br>
            <a:r>
              <a:rPr lang="en-US" sz="2500" dirty="0" smtClean="0"/>
              <a:t>ii</a:t>
            </a:r>
            <a:r>
              <a:rPr lang="en-US" sz="2500" dirty="0"/>
              <a:t>. starch +  + _____________ → _______________   </a:t>
            </a:r>
            <a:r>
              <a:rPr lang="en-US" sz="2500" dirty="0" smtClean="0"/>
              <a:t>____________</a:t>
            </a:r>
            <a:r>
              <a:rPr lang="en-US" sz="2500" dirty="0"/>
              <a:t>	[1]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8018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18.8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500" dirty="0"/>
              <a:t>d. Hydrolysis of proteins and carbohydrates can also be carried out in the </a:t>
            </a:r>
            <a:r>
              <a:rPr lang="en-US" sz="2500" dirty="0" smtClean="0"/>
              <a:t>laboratory.</a:t>
            </a:r>
            <a:br>
              <a:rPr lang="en-US" sz="2500" dirty="0" smtClean="0"/>
            </a:br>
            <a:r>
              <a:rPr lang="en-US" sz="2500" dirty="0" smtClean="0"/>
              <a:t>Complete </a:t>
            </a:r>
            <a:r>
              <a:rPr lang="en-US" sz="2500" dirty="0"/>
              <a:t>the table to compare hydrolysis in the body with hydrolysis in the laboratory</a:t>
            </a:r>
            <a:r>
              <a:rPr lang="en-US" sz="2500" dirty="0" smtClean="0"/>
              <a:t>.	[8]</a:t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/>
            </a:r>
            <a:br>
              <a:rPr lang="en-US" sz="2500" dirty="0" smtClean="0"/>
            </a:br>
            <a:endParaRPr lang="en-US" sz="2500" dirty="0"/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2557"/>
              </p:ext>
            </p:extLst>
          </p:nvPr>
        </p:nvGraphicFramePr>
        <p:xfrm>
          <a:off x="323528" y="2780928"/>
          <a:ext cx="8568952" cy="3373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928"/>
                <a:gridCol w="3076034"/>
                <a:gridCol w="3368990"/>
              </a:tblGrid>
              <a:tr h="58917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Hydrolysis in the body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Hydrolysis in the laboratory</a:t>
                      </a:r>
                      <a:endParaRPr lang="en-GB" dirty="0"/>
                    </a:p>
                  </a:txBody>
                  <a:tcPr/>
                </a:tc>
              </a:tr>
              <a:tr h="589178">
                <a:tc>
                  <a:txBody>
                    <a:bodyPr/>
                    <a:lstStyle/>
                    <a:p>
                      <a:r>
                        <a:rPr lang="en-IE" dirty="0" smtClean="0"/>
                        <a:t>Temperature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9178">
                <a:tc>
                  <a:txBody>
                    <a:bodyPr/>
                    <a:lstStyle/>
                    <a:p>
                      <a:r>
                        <a:rPr lang="en-IE" dirty="0" smtClean="0"/>
                        <a:t>Pressure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9178">
                <a:tc>
                  <a:txBody>
                    <a:bodyPr/>
                    <a:lstStyle/>
                    <a:p>
                      <a:r>
                        <a:rPr lang="en-IE" dirty="0" smtClean="0"/>
                        <a:t>Catalyst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016938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reaction fast or slow?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2968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18.8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900" dirty="0" smtClean="0"/>
              <a:t>The </a:t>
            </a:r>
            <a:r>
              <a:rPr lang="en-US" sz="2900" dirty="0"/>
              <a:t>diagram shows the apparatus used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for </a:t>
            </a:r>
            <a:r>
              <a:rPr lang="en-US" sz="2900" dirty="0" err="1"/>
              <a:t>hydrolysing</a:t>
            </a:r>
            <a:r>
              <a:rPr lang="en-US" sz="2900" dirty="0"/>
              <a:t> </a:t>
            </a:r>
            <a:r>
              <a:rPr lang="en-US" sz="2900" dirty="0" smtClean="0"/>
              <a:t>proteins.</a:t>
            </a:r>
            <a:br>
              <a:rPr lang="en-US" sz="2900" dirty="0" smtClean="0"/>
            </a:br>
            <a:r>
              <a:rPr lang="en-US" sz="2900" b="1" dirty="0" smtClean="0"/>
              <a:t>a</a:t>
            </a:r>
            <a:r>
              <a:rPr lang="en-US" sz="2900" b="1" dirty="0"/>
              <a:t>.</a:t>
            </a:r>
            <a:r>
              <a:rPr lang="en-US" sz="2900" dirty="0"/>
              <a:t> Put arrows on the diagram to show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where </a:t>
            </a:r>
            <a:r>
              <a:rPr lang="en-US" sz="2900" dirty="0"/>
              <a:t>water enters the condenser and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where </a:t>
            </a:r>
            <a:r>
              <a:rPr lang="en-US" sz="2900" dirty="0"/>
              <a:t>it goes out. </a:t>
            </a:r>
            <a:r>
              <a:rPr lang="en-US" sz="2900" dirty="0" smtClean="0"/>
              <a:t>                           [1]</a:t>
            </a:r>
            <a:br>
              <a:rPr lang="en-US" sz="2900" dirty="0" smtClean="0"/>
            </a:br>
            <a:r>
              <a:rPr lang="en-US" sz="2900" b="1" dirty="0" smtClean="0"/>
              <a:t>b</a:t>
            </a:r>
            <a:r>
              <a:rPr lang="en-US" sz="2900" b="1" dirty="0"/>
              <a:t>.</a:t>
            </a:r>
            <a:r>
              <a:rPr lang="en-US" sz="2900" dirty="0"/>
              <a:t> Why is the condenser in the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vertical </a:t>
            </a:r>
            <a:r>
              <a:rPr lang="en-US" sz="2900" dirty="0"/>
              <a:t>position</a:t>
            </a:r>
            <a:r>
              <a:rPr lang="en-US" sz="2900" dirty="0" smtClean="0"/>
              <a:t>?                              [2] </a:t>
            </a:r>
            <a:endParaRPr lang="en-US" sz="2900" dirty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9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900" dirty="0" smtClean="0"/>
              <a:t>Fats </a:t>
            </a:r>
            <a:r>
              <a:rPr lang="en-US" sz="2900" dirty="0"/>
              <a:t>are an essential part of our diet.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What </a:t>
            </a:r>
            <a:r>
              <a:rPr lang="en-US" sz="2900" dirty="0"/>
              <a:t>are fats chemically and how can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they </a:t>
            </a:r>
            <a:r>
              <a:rPr lang="en-US" sz="2900" dirty="0"/>
              <a:t>be converted to soaps in the laboratory?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Use </a:t>
            </a:r>
            <a:r>
              <a:rPr lang="en-US" sz="2900" dirty="0"/>
              <a:t>books or the internet to help you</a:t>
            </a:r>
            <a:r>
              <a:rPr lang="en-US" sz="2900" dirty="0" smtClean="0"/>
              <a:t>. [</a:t>
            </a:r>
            <a:r>
              <a:rPr lang="en-US" sz="2900" dirty="0"/>
              <a:t>5]</a:t>
            </a:r>
          </a:p>
        </p:txBody>
      </p:sp>
      <p:sp>
        <p:nvSpPr>
          <p:cNvPr id="8" name="Round Same Side Corner Rectangle 7">
            <a:hlinkClick r:id="" action="ppaction://noaction"/>
          </p:cNvPr>
          <p:cNvSpPr/>
          <p:nvPr/>
        </p:nvSpPr>
        <p:spPr>
          <a:xfrm>
            <a:off x="7164288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4328" y="1220753"/>
            <a:ext cx="1152128" cy="42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9728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  <p:sp>
        <p:nvSpPr>
          <p:cNvPr id="4" name="Oval 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8 - Polymer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DD945F-B7B0-4691-A0D0-E2EAD6DA23B3}">
  <ds:schemaRefs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50261</TotalTime>
  <Words>7626</Words>
  <Application>Microsoft Office PowerPoint</Application>
  <PresentationFormat>On-screen Show (4:3)</PresentationFormat>
  <Paragraphs>1040</Paragraphs>
  <Slides>85</Slides>
  <Notes>85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8" baseType="lpstr">
      <vt:lpstr>Arial</vt:lpstr>
      <vt:lpstr>Calibri</vt:lpstr>
      <vt:lpstr>FrutigerLTStd-Bold</vt:lpstr>
      <vt:lpstr>FrutigerLTStd-Light</vt:lpstr>
      <vt:lpstr>FrutigerLTStd-UltraBlack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18.1 – Introducing Polymers</vt:lpstr>
      <vt:lpstr>18.1 – Introducing Polymers</vt:lpstr>
      <vt:lpstr>18.1 – Introducing Polymers</vt:lpstr>
      <vt:lpstr>18.1 – Introducing Polymers</vt:lpstr>
      <vt:lpstr>18.1 – Introducing Polymers</vt:lpstr>
      <vt:lpstr>18.2 – Addition Polymerisation</vt:lpstr>
      <vt:lpstr>18.2 – Addition Polymerisation</vt:lpstr>
      <vt:lpstr>18.2 – Addition Polymerisation</vt:lpstr>
      <vt:lpstr>18.2 – Addition Polymerisation</vt:lpstr>
      <vt:lpstr>18.2 – Addition Polymerisation</vt:lpstr>
      <vt:lpstr>18.2 – Addition Polymerisation</vt:lpstr>
      <vt:lpstr>18.3 – Condensation Polymerisation</vt:lpstr>
      <vt:lpstr>18.3 – Condensation Polymerisation</vt:lpstr>
      <vt:lpstr>18.3 – Condensation Polymerisation</vt:lpstr>
      <vt:lpstr>18.3 – Condensation Polymerisation</vt:lpstr>
      <vt:lpstr>18.3 – Condensation Polymerisation</vt:lpstr>
      <vt:lpstr>18.3 – Condensation Polymerisation</vt:lpstr>
      <vt:lpstr>18.3 – Condensation Polymerisation</vt:lpstr>
      <vt:lpstr>18.4 – Making use of synthetic polymers</vt:lpstr>
      <vt:lpstr>18.4 – Making use of synthetic polymers</vt:lpstr>
      <vt:lpstr>18.4 – Making use of synthetic polymers</vt:lpstr>
      <vt:lpstr>18.4 – Making use of synthetic polymers</vt:lpstr>
      <vt:lpstr>18.4 – Making use of synthetic polymers</vt:lpstr>
      <vt:lpstr>18.4 – Making use of synthetic polymers</vt:lpstr>
      <vt:lpstr>18.5 – Plastics: here to stay?</vt:lpstr>
      <vt:lpstr>18.5 – Plastics: here to stay?</vt:lpstr>
      <vt:lpstr>18.5 – Plastics: here to stay?</vt:lpstr>
      <vt:lpstr>18.5 – Plastics: here to stay?</vt:lpstr>
      <vt:lpstr>18.5 – Plastics: here to stay?</vt:lpstr>
      <vt:lpstr>18.5 – Plastics: here to stay?</vt:lpstr>
      <vt:lpstr>18.6 – The Macromolecules in Food (part I)</vt:lpstr>
      <vt:lpstr>18.6 – The Macromolecules in Food (part I)</vt:lpstr>
      <vt:lpstr>18.6 – The Macromolecules in Food (part I)</vt:lpstr>
      <vt:lpstr>18.6 – The Macromolecules in Food (part I)</vt:lpstr>
      <vt:lpstr>18.6 – The Macromolecules in Food (part I)</vt:lpstr>
      <vt:lpstr>18.7 – The Macromolecules in Food (part II)</vt:lpstr>
      <vt:lpstr>18.7 – The Macromolecules in Food (part II)</vt:lpstr>
      <vt:lpstr>18.7 – The Macromolecules in Food (part II)</vt:lpstr>
      <vt:lpstr>18.7 – The Macromolecules in Food (part II)</vt:lpstr>
      <vt:lpstr>18.7 – The Macromolecules in Food (part II)</vt:lpstr>
      <vt:lpstr>18.7 – The Macromolecules in Food (part II)</vt:lpstr>
      <vt:lpstr>18.7 – The Macromolecules in Food (part II)</vt:lpstr>
      <vt:lpstr>18.8 – Breaking Down the Macromolecules</vt:lpstr>
      <vt:lpstr>18.8 – Breaking Down the Macromolecules</vt:lpstr>
      <vt:lpstr>18.8 – Breaking Down the Macromolecules</vt:lpstr>
      <vt:lpstr>18.8 – Breaking Down the Macromolecules</vt:lpstr>
      <vt:lpstr>18.8 – Breaking Down the Macromolecules</vt:lpstr>
      <vt:lpstr>18.8 – Breaking Down the Macromolecules</vt:lpstr>
      <vt:lpstr>18 – Revision Checklist - Extended</vt:lpstr>
      <vt:lpstr>18 – Revision Checklist - Extended</vt:lpstr>
      <vt:lpstr>18 – Revision Questions – Extended Curriculum</vt:lpstr>
      <vt:lpstr>18 – Revision Questions – Extended Curriculum</vt:lpstr>
      <vt:lpstr>18 – Revision Questions – Extended Curriculum</vt:lpstr>
      <vt:lpstr>18 – Revision Questions – Extended Curriculum</vt:lpstr>
      <vt:lpstr>18 – Revision Questions – Extended Curriculum</vt:lpstr>
      <vt:lpstr>18 – Revision Questions – Extended Curriculum</vt:lpstr>
      <vt:lpstr>18 – Revision Questions – Extended Curriculum</vt:lpstr>
      <vt:lpstr>18.1 – Workbook Questions</vt:lpstr>
      <vt:lpstr>18.1 – Workbook Questions</vt:lpstr>
      <vt:lpstr>18.1 – Workbook Questions</vt:lpstr>
      <vt:lpstr>18.2 – Workbook Questions</vt:lpstr>
      <vt:lpstr>18.2 – Workbook Questions</vt:lpstr>
      <vt:lpstr>18.3 – Workbook Questions</vt:lpstr>
      <vt:lpstr>18.3 – Workbook Questions</vt:lpstr>
      <vt:lpstr>18.4 – Workbook Questions</vt:lpstr>
      <vt:lpstr>18.4 – Workbook Questions</vt:lpstr>
      <vt:lpstr>18.5 – Workbook Questions</vt:lpstr>
      <vt:lpstr>18.5 – Workbook Questions</vt:lpstr>
      <vt:lpstr>18.6 – Workbook Questions</vt:lpstr>
      <vt:lpstr>18.6 – Workbook Questions</vt:lpstr>
      <vt:lpstr>18.7 – Workbook Questions</vt:lpstr>
      <vt:lpstr>18.7 – Workbook Questions</vt:lpstr>
      <vt:lpstr>18.8 – Workbook Questions</vt:lpstr>
      <vt:lpstr>18.8 – Workbook Questions</vt:lpstr>
      <vt:lpstr>18.8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18 - Polymers</dc:title>
  <dc:subject>Travel and Tourism</dc:subject>
  <dc:creator>Enderoth</dc:creator>
  <cp:lastModifiedBy>Stephen Rafferty</cp:lastModifiedBy>
  <cp:revision>1705</cp:revision>
  <cp:lastPrinted>2014-01-22T18:25:48Z</cp:lastPrinted>
  <dcterms:created xsi:type="dcterms:W3CDTF">2008-03-12T11:01:44Z</dcterms:created>
  <dcterms:modified xsi:type="dcterms:W3CDTF">2018-08-01T14:42:57Z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